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20"/>
  </p:handoutMasterIdLst>
  <p:sldIdLst>
    <p:sldId id="256" r:id="rId3"/>
    <p:sldId id="1014" r:id="rId4"/>
    <p:sldId id="997" r:id="rId6"/>
    <p:sldId id="1162" r:id="rId7"/>
    <p:sldId id="1175" r:id="rId8"/>
    <p:sldId id="1158" r:id="rId9"/>
    <p:sldId id="1339" r:id="rId10"/>
    <p:sldId id="1292" r:id="rId11"/>
    <p:sldId id="1338" r:id="rId12"/>
    <p:sldId id="1196" r:id="rId13"/>
    <p:sldId id="1208" r:id="rId14"/>
    <p:sldId id="1209" r:id="rId15"/>
    <p:sldId id="1321" r:id="rId16"/>
    <p:sldId id="1210" r:id="rId17"/>
    <p:sldId id="1322" r:id="rId18"/>
    <p:sldId id="1211" r:id="rId19"/>
  </p:sldIdLst>
  <p:sldSz cx="12192000" cy="6858000"/>
  <p:notesSz cx="9144000" cy="6858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6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handoutMaster" Target="handoutMasters/handoutMaster1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9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801E5-F836-416A-B93F-AEED694A31F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3D35A-3E21-44A2-B63C-68127E621FB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有 </a:t>
            </a:r>
            <a:endParaRPr lang="zh-CN" altLang="en-US"/>
          </a:p>
          <a:p>
            <a:r>
              <a:rPr lang="zh-CN" altLang="en-US"/>
              <a:t>n</a:t>
            </a:r>
            <a:endParaRPr lang="zh-CN" altLang="en-US"/>
          </a:p>
          <a:p>
            <a:r>
              <a:rPr lang="zh-CN" altLang="en-US"/>
              <a:t>n 个人在一个水龙头前排队接水，假如每个人接水的时间为 </a:t>
            </a:r>
            <a:endParaRPr lang="zh-CN" altLang="en-US"/>
          </a:p>
          <a:p>
            <a:r>
              <a:rPr lang="zh-CN" altLang="en-US"/>
              <a:t>T</a:t>
            </a:r>
            <a:endParaRPr lang="zh-CN" altLang="en-US"/>
          </a:p>
          <a:p>
            <a:r>
              <a:rPr lang="zh-CN" altLang="en-US"/>
              <a:t>i</a:t>
            </a:r>
            <a:endParaRPr lang="zh-CN" altLang="en-US"/>
          </a:p>
          <a:p>
            <a:r>
              <a:rPr lang="zh-CN" altLang="en-US"/>
              <a:t>T </a:t>
            </a:r>
            <a:endParaRPr lang="zh-CN" altLang="en-US"/>
          </a:p>
          <a:p>
            <a:r>
              <a:rPr lang="zh-CN" altLang="en-US"/>
              <a:t>i</a:t>
            </a:r>
            <a:endParaRPr lang="zh-CN" altLang="en-US"/>
          </a:p>
          <a:p>
            <a:r>
              <a:rPr lang="zh-CN" altLang="en-US"/>
              <a:t>​</a:t>
            </a:r>
            <a:endParaRPr lang="zh-CN" altLang="en-US"/>
          </a:p>
          <a:p>
            <a:r>
              <a:rPr lang="zh-CN" altLang="en-US"/>
              <a:t> ，请编程找出这 </a:t>
            </a:r>
            <a:endParaRPr lang="zh-CN" altLang="en-US"/>
          </a:p>
          <a:p>
            <a:r>
              <a:rPr lang="zh-CN" altLang="en-US"/>
              <a:t>n</a:t>
            </a:r>
            <a:endParaRPr lang="zh-CN" altLang="en-US"/>
          </a:p>
          <a:p>
            <a:r>
              <a:rPr lang="zh-CN" altLang="en-US"/>
              <a:t>n 个人排队的一种顺序，使得 </a:t>
            </a:r>
            <a:endParaRPr lang="zh-CN" altLang="en-US"/>
          </a:p>
          <a:p>
            <a:r>
              <a:rPr lang="zh-CN" altLang="en-US"/>
              <a:t>n</a:t>
            </a:r>
            <a:endParaRPr lang="zh-CN" altLang="en-US"/>
          </a:p>
          <a:p>
            <a:r>
              <a:rPr lang="zh-CN" altLang="en-US"/>
              <a:t>n 个人的平均等待时间最小。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331B7-8A11-4003-B20E-59DEAD7439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2902F-1489-4B28-90F8-39E4C16562E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 rot="2662275" flipH="1">
            <a:off x="-605564" y="5651050"/>
            <a:ext cx="471276" cy="2850009"/>
          </a:xfrm>
          <a:prstGeom prst="roundRect">
            <a:avLst>
              <a:gd name="adj" fmla="val 50000"/>
            </a:avLst>
          </a:prstGeom>
          <a:solidFill>
            <a:srgbClr val="1E74AE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6" name="圆角矩形 5"/>
          <p:cNvSpPr/>
          <p:nvPr/>
        </p:nvSpPr>
        <p:spPr>
          <a:xfrm rot="2662275" flipH="1">
            <a:off x="11254527" y="-531859"/>
            <a:ext cx="308818" cy="2306983"/>
          </a:xfrm>
          <a:prstGeom prst="roundRect">
            <a:avLst>
              <a:gd name="adj" fmla="val 50000"/>
            </a:avLst>
          </a:prstGeom>
          <a:solidFill>
            <a:srgbClr val="FF9216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7" name="圆角矩形 6"/>
          <p:cNvSpPr/>
          <p:nvPr/>
        </p:nvSpPr>
        <p:spPr>
          <a:xfrm rot="2662275" flipH="1">
            <a:off x="-1508837" y="4677520"/>
            <a:ext cx="526466" cy="3860749"/>
          </a:xfrm>
          <a:prstGeom prst="roundRect">
            <a:avLst>
              <a:gd name="adj" fmla="val 50000"/>
            </a:avLst>
          </a:prstGeom>
          <a:solidFill>
            <a:srgbClr val="1E74AE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8" name="圆角矩形 7"/>
          <p:cNvSpPr/>
          <p:nvPr/>
        </p:nvSpPr>
        <p:spPr>
          <a:xfrm rot="2662275" flipH="1">
            <a:off x="-691348" y="4354222"/>
            <a:ext cx="425003" cy="3860749"/>
          </a:xfrm>
          <a:prstGeom prst="roundRect">
            <a:avLst>
              <a:gd name="adj" fmla="val 50000"/>
            </a:avLst>
          </a:prstGeom>
          <a:solidFill>
            <a:srgbClr val="FF9216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9" name="圆角矩形 8"/>
          <p:cNvSpPr/>
          <p:nvPr/>
        </p:nvSpPr>
        <p:spPr>
          <a:xfrm rot="2662275" flipH="1">
            <a:off x="12110146" y="-1574428"/>
            <a:ext cx="431615" cy="3165175"/>
          </a:xfrm>
          <a:prstGeom prst="roundRect">
            <a:avLst>
              <a:gd name="adj" fmla="val 50000"/>
            </a:avLst>
          </a:prstGeom>
          <a:solidFill>
            <a:srgbClr val="1E74AE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11" name="椭圆 10"/>
          <p:cNvSpPr/>
          <p:nvPr/>
        </p:nvSpPr>
        <p:spPr>
          <a:xfrm flipH="1">
            <a:off x="714395" y="5591230"/>
            <a:ext cx="476479" cy="476479"/>
          </a:xfrm>
          <a:prstGeom prst="ellipse">
            <a:avLst/>
          </a:prstGeom>
          <a:solidFill>
            <a:srgbClr val="1E74AE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12" name="椭圆 11"/>
          <p:cNvSpPr/>
          <p:nvPr/>
        </p:nvSpPr>
        <p:spPr>
          <a:xfrm flipH="1">
            <a:off x="1023535" y="4033504"/>
            <a:ext cx="478218" cy="478218"/>
          </a:xfrm>
          <a:prstGeom prst="ellipse">
            <a:avLst/>
          </a:prstGeom>
          <a:solidFill>
            <a:srgbClr val="FF9216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13" name="椭圆 12"/>
          <p:cNvSpPr/>
          <p:nvPr/>
        </p:nvSpPr>
        <p:spPr>
          <a:xfrm flipH="1">
            <a:off x="10201560" y="273219"/>
            <a:ext cx="375814" cy="375814"/>
          </a:xfrm>
          <a:prstGeom prst="ellipse">
            <a:avLst/>
          </a:prstGeom>
          <a:solidFill>
            <a:srgbClr val="FF9216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14" name="椭圆 13"/>
          <p:cNvSpPr/>
          <p:nvPr/>
        </p:nvSpPr>
        <p:spPr>
          <a:xfrm flipH="1">
            <a:off x="10775885" y="1554155"/>
            <a:ext cx="437761" cy="437761"/>
          </a:xfrm>
          <a:prstGeom prst="ellipse">
            <a:avLst/>
          </a:prstGeom>
          <a:solidFill>
            <a:srgbClr val="1E74AE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15" name="圆角矩形 14"/>
          <p:cNvSpPr/>
          <p:nvPr/>
        </p:nvSpPr>
        <p:spPr>
          <a:xfrm rot="2662275" flipH="1">
            <a:off x="12750144" y="-1296788"/>
            <a:ext cx="424972" cy="3197398"/>
          </a:xfrm>
          <a:prstGeom prst="roundRect">
            <a:avLst>
              <a:gd name="adj" fmla="val 50000"/>
            </a:avLst>
          </a:prstGeom>
          <a:solidFill>
            <a:srgbClr val="FF9216"/>
          </a:solidFill>
          <a:ln>
            <a:noFill/>
          </a:ln>
          <a:effectLst>
            <a:outerShdw blurRad="1905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黑体" panose="02010609060101010101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3490211" y="2233348"/>
            <a:ext cx="4932680" cy="235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dirty="0">
                <a:solidFill>
                  <a:srgbClr val="FF9216"/>
                </a:solidFill>
                <a:effectLst>
                  <a:outerShdw blurRad="38100" dist="38100" dir="2700000" algn="tl">
                    <a:srgbClr val="000000">
                      <a:alpha val="2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信息学竞赛入门级</a:t>
            </a:r>
            <a:r>
              <a:rPr lang="en-US" altLang="zh-CN" sz="4400" dirty="0">
                <a:solidFill>
                  <a:srgbClr val="FF9216"/>
                </a:solidFill>
                <a:effectLst>
                  <a:outerShdw blurRad="38100" dist="38100" dir="2700000" algn="tl">
                    <a:srgbClr val="000000">
                      <a:alpha val="2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J</a:t>
            </a:r>
            <a:endParaRPr lang="zh-CN" altLang="en-US" sz="3200" dirty="0">
              <a:solidFill>
                <a:srgbClr val="FF9216"/>
              </a:solidFill>
              <a:effectLst>
                <a:outerShdw blurRad="38100" dist="38100" dir="2700000" algn="tl">
                  <a:srgbClr val="000000">
                    <a:alpha val="20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zh-CN" sz="5400" dirty="0">
                <a:solidFill>
                  <a:srgbClr val="FF9216"/>
                </a:solidFill>
                <a:effectLst>
                  <a:outerShdw blurRad="38100" dist="38100" dir="2700000" algn="tl">
                    <a:srgbClr val="000000">
                      <a:alpha val="20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</a:rPr>
              <a:t>背包问题</a:t>
            </a:r>
            <a:endParaRPr lang="zh-CN" altLang="en-US" sz="5400" dirty="0">
              <a:solidFill>
                <a:srgbClr val="FF9216"/>
              </a:solidFill>
              <a:effectLst>
                <a:outerShdw blurRad="38100" dist="38100" dir="2700000" algn="tl">
                  <a:srgbClr val="000000">
                    <a:alpha val="20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1669990" y="888546"/>
            <a:ext cx="8749419" cy="5181600"/>
            <a:chOff x="-1963269" y="-473494"/>
            <a:chExt cx="6150633" cy="6150633"/>
          </a:xfrm>
        </p:grpSpPr>
        <p:sp>
          <p:nvSpPr>
            <p:cNvPr id="34" name="圆角矩形 33"/>
            <p:cNvSpPr/>
            <p:nvPr/>
          </p:nvSpPr>
          <p:spPr>
            <a:xfrm>
              <a:off x="-1963269" y="-473494"/>
              <a:ext cx="6150633" cy="6150633"/>
            </a:xfrm>
            <a:prstGeom prst="roundRect">
              <a:avLst/>
            </a:prstGeom>
            <a:noFill/>
            <a:ln w="190500">
              <a:solidFill>
                <a:srgbClr val="1E74A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5" name="圆角矩形 34"/>
            <p:cNvSpPr/>
            <p:nvPr/>
          </p:nvSpPr>
          <p:spPr>
            <a:xfrm>
              <a:off x="-1837730" y="-347955"/>
              <a:ext cx="5899555" cy="5899555"/>
            </a:xfrm>
            <a:prstGeom prst="roundRect">
              <a:avLst/>
            </a:prstGeom>
            <a:noFill/>
            <a:ln w="127000">
              <a:solidFill>
                <a:schemeClr val="bg1"/>
              </a:solidFill>
            </a:ln>
            <a:effectLst>
              <a:outerShdw blurRad="127000" dist="38100" dir="8100000" algn="tr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bldLvl="0" animBg="1"/>
      <p:bldP spid="13" grpId="0" bldLvl="0" animBg="1"/>
      <p:bldP spid="14" grpId="0" animBg="1"/>
      <p:bldP spid="15" grpId="0" animBg="1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53745" y="798195"/>
            <a:ext cx="10883265" cy="54082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ym typeface="+mn-ea"/>
              </a:rPr>
              <a:t>问题描述：</a:t>
            </a:r>
            <a:r>
              <a:rPr lang="zh-CN" altLang="en-US" sz="2400" dirty="0" smtClean="0">
                <a:sym typeface="+mn-ea"/>
              </a:rPr>
              <a:t>给定 </a:t>
            </a:r>
            <a:r>
              <a:rPr lang="en-US" altLang="zh-CN" sz="2400" dirty="0" smtClean="0">
                <a:sym typeface="+mn-ea"/>
              </a:rPr>
              <a:t>n </a:t>
            </a:r>
            <a:r>
              <a:rPr lang="zh-CN" altLang="en-US" sz="2400" dirty="0" smtClean="0">
                <a:sym typeface="+mn-ea"/>
              </a:rPr>
              <a:t>件物品，物品的价值是</a:t>
            </a:r>
            <a:r>
              <a:rPr sz="2400" dirty="0" smtClean="0">
                <a:sym typeface="+mn-ea"/>
              </a:rPr>
              <a:t>一个只包含正整数的非空数组 a。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请判断是否可以将</a:t>
            </a:r>
            <a:r>
              <a:rPr lang="zh-CN" sz="2400" dirty="0" smtClean="0">
                <a:sym typeface="+mn-ea"/>
              </a:rPr>
              <a:t>所有</a:t>
            </a:r>
            <a:r>
              <a:rPr lang="zh-CN" altLang="en-US" sz="2400" dirty="0" smtClean="0">
                <a:sym typeface="+mn-ea"/>
              </a:rPr>
              <a:t>物品</a:t>
            </a:r>
            <a:r>
              <a:rPr sz="2400" dirty="0" smtClean="0">
                <a:sym typeface="+mn-ea"/>
              </a:rPr>
              <a:t>分成两个子集，使得两个子集</a:t>
            </a:r>
            <a:r>
              <a:rPr lang="zh-CN" sz="2400" dirty="0" smtClean="0">
                <a:sym typeface="+mn-ea"/>
              </a:rPr>
              <a:t>中的物品价值</a:t>
            </a:r>
            <a:r>
              <a:rPr sz="2400" dirty="0" smtClean="0">
                <a:sym typeface="+mn-ea"/>
              </a:rPr>
              <a:t>和相等。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 smtClean="0">
                <a:sym typeface="+mn-ea"/>
              </a:rPr>
              <a:t>输入</a:t>
            </a:r>
            <a:r>
              <a:rPr lang="zh-CN" sz="2400" b="1" dirty="0" smtClean="0">
                <a:sym typeface="+mn-ea"/>
              </a:rPr>
              <a:t>格式</a:t>
            </a:r>
            <a:r>
              <a:rPr lang="zh-CN" sz="2400" dirty="0" smtClean="0">
                <a:sym typeface="+mn-ea"/>
              </a:rPr>
              <a:t>：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第一行包含一个正整数 </a:t>
            </a:r>
            <a:r>
              <a:rPr lang="en-US" sz="2400" dirty="0" smtClean="0">
                <a:sym typeface="+mn-ea"/>
              </a:rPr>
              <a:t>n</a:t>
            </a:r>
            <a:r>
              <a:rPr sz="2400" dirty="0" smtClean="0">
                <a:sym typeface="+mn-ea"/>
              </a:rPr>
              <a:t> (1 ≤ </a:t>
            </a:r>
            <a:r>
              <a:rPr lang="en-US" sz="2400" dirty="0" smtClean="0">
                <a:sym typeface="+mn-ea"/>
              </a:rPr>
              <a:t>n</a:t>
            </a:r>
            <a:r>
              <a:rPr sz="2400" dirty="0" smtClean="0">
                <a:sym typeface="+mn-ea"/>
              </a:rPr>
              <a:t> ≤ 200)。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第二行包含 </a:t>
            </a:r>
            <a:r>
              <a:rPr lang="en-US" sz="2400" dirty="0" smtClean="0">
                <a:sym typeface="+mn-ea"/>
              </a:rPr>
              <a:t>n</a:t>
            </a:r>
            <a:r>
              <a:rPr sz="2400" dirty="0" smtClean="0">
                <a:sym typeface="+mn-ea"/>
              </a:rPr>
              <a:t> 个用单个空格隔开的正整数 a[i] （1 ≤ a[i] ≤ 100）。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 smtClean="0">
                <a:sym typeface="+mn-ea"/>
              </a:rPr>
              <a:t>输出</a:t>
            </a:r>
            <a:r>
              <a:rPr lang="zh-CN" sz="2400" b="1" dirty="0" smtClean="0">
                <a:sym typeface="+mn-ea"/>
              </a:rPr>
              <a:t>格式</a:t>
            </a:r>
            <a:r>
              <a:rPr lang="zh-CN" sz="2400" dirty="0" smtClean="0">
                <a:sym typeface="+mn-ea"/>
              </a:rPr>
              <a:t>：</a:t>
            </a:r>
            <a:r>
              <a:rPr sz="2400" dirty="0" smtClean="0">
                <a:sym typeface="+mn-ea"/>
              </a:rPr>
              <a:t>若可以平分子集，输出 Yes,   否则输出 No。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 smtClean="0">
                <a:sym typeface="+mn-ea"/>
              </a:rPr>
              <a:t>样例解释</a:t>
            </a:r>
            <a:r>
              <a:rPr lang="zh-CN" sz="2400" dirty="0" smtClean="0">
                <a:sym typeface="+mn-ea"/>
              </a:rPr>
              <a:t>：</a:t>
            </a:r>
            <a:r>
              <a:rPr sz="2400" dirty="0" smtClean="0">
                <a:sym typeface="+mn-ea"/>
              </a:rPr>
              <a:t>数组可以分成 </a:t>
            </a:r>
            <a:r>
              <a:rPr lang="en-US" sz="2400" dirty="0" smtClean="0">
                <a:sym typeface="+mn-ea"/>
              </a:rPr>
              <a:t>{</a:t>
            </a:r>
            <a:r>
              <a:rPr sz="2400" dirty="0" smtClean="0">
                <a:sym typeface="+mn-ea"/>
              </a:rPr>
              <a:t>1, 5, 5</a:t>
            </a:r>
            <a:r>
              <a:rPr lang="en-US" sz="2400" dirty="0" smtClean="0">
                <a:sym typeface="+mn-ea"/>
              </a:rPr>
              <a:t>}</a:t>
            </a:r>
            <a:r>
              <a:rPr sz="2400" dirty="0" smtClean="0">
                <a:sym typeface="+mn-ea"/>
              </a:rPr>
              <a:t> 和 </a:t>
            </a:r>
            <a:r>
              <a:rPr lang="en-US" sz="2400" dirty="0" smtClean="0">
                <a:sym typeface="+mn-ea"/>
              </a:rPr>
              <a:t>{</a:t>
            </a:r>
            <a:r>
              <a:rPr sz="2400" dirty="0" smtClean="0">
                <a:sym typeface="+mn-ea"/>
              </a:rPr>
              <a:t>11</a:t>
            </a:r>
            <a:r>
              <a:rPr lang="en-US" sz="2400" dirty="0" smtClean="0">
                <a:sym typeface="+mn-ea"/>
              </a:rPr>
              <a:t>}</a:t>
            </a:r>
            <a:r>
              <a:rPr sz="2400" dirty="0" smtClean="0">
                <a:sym typeface="+mn-ea"/>
              </a:rPr>
              <a:t> 。</a:t>
            </a:r>
            <a:endParaRPr sz="2400" dirty="0" smtClean="0"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1061783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平分子集 </a:t>
              </a:r>
              <a:r>
                <a:rPr lang="en-US" alt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I</a:t>
              </a:r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（subset，力扣Leetcode416）</a:t>
              </a:r>
              <a:endParaRPr 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193040" y="146685"/>
            <a:ext cx="28911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应用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：判可行性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2765425" y="3721100"/>
          <a:ext cx="6802120" cy="15538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01060"/>
                <a:gridCol w="3401060"/>
              </a:tblGrid>
              <a:tr h="5308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800" b="0">
                          <a:latin typeface="Calibri" panose="020F0502020204030204" charset="0"/>
                          <a:cs typeface="Calibri" panose="020F0502020204030204" charset="0"/>
                        </a:rPr>
                        <a:t>输入样例</a:t>
                      </a:r>
                      <a:endParaRPr lang="en-US" sz="2800" b="0"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800" b="0">
                          <a:latin typeface="Calibri" panose="020F0502020204030204" charset="0"/>
                          <a:cs typeface="Calibri" panose="020F0502020204030204" charset="0"/>
                        </a:rPr>
                        <a:t>输出样例</a:t>
                      </a:r>
                      <a:endParaRPr lang="en-US" sz="2800" b="0"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9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1 5 11 5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Yes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53745" y="798195"/>
            <a:ext cx="10883265" cy="3192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ym typeface="+mn-ea"/>
              </a:rPr>
              <a:t>解题思路：</a:t>
            </a:r>
            <a:endParaRPr lang="zh-CN" altLang="en-US" sz="2400" b="1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ym typeface="+mn-ea"/>
              </a:rPr>
              <a:t>       </a:t>
            </a:r>
            <a:r>
              <a:rPr sz="2400" dirty="0" smtClean="0">
                <a:sym typeface="+mn-ea"/>
              </a:rPr>
              <a:t>设</a:t>
            </a:r>
            <a:r>
              <a:rPr lang="zh-CN" sz="2400" dirty="0" smtClean="0">
                <a:sym typeface="+mn-ea"/>
              </a:rPr>
              <a:t>所有物品价值</a:t>
            </a:r>
            <a:r>
              <a:rPr sz="2400" dirty="0" smtClean="0">
                <a:sym typeface="+mn-ea"/>
              </a:rPr>
              <a:t>之和为 sum</a:t>
            </a:r>
            <a:r>
              <a:rPr lang="zh-CN" sz="2400" dirty="0" smtClean="0">
                <a:sym typeface="+mn-ea"/>
              </a:rPr>
              <a:t>，</a:t>
            </a:r>
            <a:r>
              <a:rPr sz="2400" dirty="0" smtClean="0">
                <a:sym typeface="+mn-ea"/>
              </a:rPr>
              <a:t>两个子集</a:t>
            </a:r>
            <a:r>
              <a:rPr lang="zh-CN" sz="2400" dirty="0" smtClean="0">
                <a:sym typeface="+mn-ea"/>
              </a:rPr>
              <a:t>价值之</a:t>
            </a:r>
            <a:r>
              <a:rPr sz="2400" dirty="0" smtClean="0">
                <a:sym typeface="+mn-ea"/>
              </a:rPr>
              <a:t>和相等，</a:t>
            </a:r>
            <a:r>
              <a:rPr lang="zh-CN" sz="2400" dirty="0" smtClean="0">
                <a:sym typeface="+mn-ea"/>
              </a:rPr>
              <a:t>说明 </a:t>
            </a:r>
            <a:r>
              <a:rPr sz="2400" dirty="0" smtClean="0">
                <a:sym typeface="+mn-ea"/>
              </a:rPr>
              <a:t>sum 必须</a:t>
            </a:r>
            <a:r>
              <a:rPr lang="zh-CN" sz="2400" dirty="0" smtClean="0">
                <a:sym typeface="+mn-ea"/>
              </a:rPr>
              <a:t>为</a:t>
            </a:r>
            <a:r>
              <a:rPr sz="2400" dirty="0" smtClean="0">
                <a:sym typeface="+mn-ea"/>
              </a:rPr>
              <a:t>偶数，</a:t>
            </a:r>
            <a:r>
              <a:rPr lang="zh-CN" sz="2400" dirty="0" smtClean="0">
                <a:sym typeface="+mn-ea"/>
              </a:rPr>
              <a:t>且</a:t>
            </a:r>
            <a:r>
              <a:rPr sz="2400" dirty="0" smtClean="0">
                <a:sym typeface="+mn-ea"/>
              </a:rPr>
              <a:t>每个子集</a:t>
            </a:r>
            <a:r>
              <a:rPr lang="zh-CN" sz="2400" dirty="0" smtClean="0">
                <a:sym typeface="+mn-ea"/>
              </a:rPr>
              <a:t>价值</a:t>
            </a:r>
            <a:r>
              <a:rPr sz="2400" dirty="0" smtClean="0">
                <a:sym typeface="+mn-ea"/>
              </a:rPr>
              <a:t>之和</a:t>
            </a:r>
            <a:r>
              <a:rPr lang="zh-CN" sz="2400" dirty="0" smtClean="0">
                <a:sym typeface="+mn-ea"/>
              </a:rPr>
              <a:t>都为</a:t>
            </a:r>
            <a:r>
              <a:rPr sz="2400" dirty="0" smtClean="0">
                <a:sym typeface="+mn-ea"/>
              </a:rPr>
              <a:t> sum / 2。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       </a:t>
            </a:r>
            <a:r>
              <a:rPr lang="zh-CN" sz="2400" dirty="0" smtClean="0">
                <a:sym typeface="+mn-ea"/>
              </a:rPr>
              <a:t>这不正是</a:t>
            </a:r>
            <a:r>
              <a:rPr lang="en-US" altLang="zh-CN" sz="2400" dirty="0" smtClean="0">
                <a:sym typeface="+mn-ea"/>
              </a:rPr>
              <a:t>“</a:t>
            </a:r>
            <a:r>
              <a:rPr sz="2400" dirty="0" smtClean="0">
                <a:sym typeface="+mn-ea"/>
              </a:rPr>
              <a:t>恰好装满型</a:t>
            </a:r>
            <a:r>
              <a:rPr lang="en-US" sz="2400" dirty="0" smtClean="0">
                <a:sym typeface="+mn-ea"/>
              </a:rPr>
              <a:t>” </a:t>
            </a:r>
            <a:r>
              <a:rPr sz="2400" dirty="0" smtClean="0">
                <a:sym typeface="+mn-ea"/>
              </a:rPr>
              <a:t>0 </a:t>
            </a:r>
            <a:r>
              <a:rPr lang="en-US" sz="2400" dirty="0" smtClean="0">
                <a:sym typeface="+mn-ea"/>
              </a:rPr>
              <a:t>/ </a:t>
            </a:r>
            <a:r>
              <a:rPr sz="2400" dirty="0" smtClean="0">
                <a:sym typeface="+mn-ea"/>
              </a:rPr>
              <a:t>1背包</a:t>
            </a:r>
            <a:r>
              <a:rPr lang="zh-CN" sz="2400" dirty="0" smtClean="0">
                <a:sym typeface="+mn-ea"/>
              </a:rPr>
              <a:t>判定可行性问题吗？</a:t>
            </a:r>
            <a:endParaRPr lang="zh-CN"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ym typeface="+mn-ea"/>
              </a:rPr>
              <a:t>       其中 </a:t>
            </a:r>
            <a:r>
              <a:rPr lang="en-US" altLang="zh-CN" sz="2400" dirty="0" smtClean="0">
                <a:sym typeface="+mn-ea"/>
              </a:rPr>
              <a:t>sum / 2 </a:t>
            </a:r>
            <a:r>
              <a:rPr lang="zh-CN" altLang="en-US" sz="2400" dirty="0" smtClean="0">
                <a:sym typeface="+mn-ea"/>
              </a:rPr>
              <a:t>看作背包容量 ，物品的价值同时看作物品的重量。</a:t>
            </a:r>
            <a:endParaRPr lang="zh-CN"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dirty="0" smtClean="0">
                <a:sym typeface="+mn-ea"/>
              </a:rPr>
              <a:t>       </a:t>
            </a:r>
            <a:r>
              <a:rPr lang="en-US" sz="2400" dirty="0" smtClean="0">
                <a:sym typeface="+mn-ea"/>
              </a:rPr>
              <a:t>设置一个二维布尔数组 dp，其中 dp[i][j] 表示</a:t>
            </a:r>
            <a:r>
              <a:rPr lang="zh-CN" altLang="en-US" sz="2400" dirty="0" smtClean="0">
                <a:sym typeface="+mn-ea"/>
              </a:rPr>
              <a:t>是否可以</a:t>
            </a:r>
            <a:r>
              <a:rPr lang="en-US" sz="2400" dirty="0" smtClean="0">
                <a:sym typeface="+mn-ea"/>
              </a:rPr>
              <a:t>从前 i </a:t>
            </a:r>
            <a:r>
              <a:rPr lang="zh-CN" altLang="en-US" sz="2400" dirty="0" smtClean="0">
                <a:sym typeface="+mn-ea"/>
              </a:rPr>
              <a:t>件物品</a:t>
            </a:r>
            <a:r>
              <a:rPr lang="en-US" sz="2400" dirty="0" smtClean="0">
                <a:sym typeface="+mn-ea"/>
              </a:rPr>
              <a:t>中选出</a:t>
            </a:r>
            <a:r>
              <a:rPr lang="zh-CN" altLang="en-US" sz="2400" dirty="0" smtClean="0">
                <a:sym typeface="+mn-ea"/>
              </a:rPr>
              <a:t>若干</a:t>
            </a:r>
            <a:r>
              <a:rPr lang="en-US" sz="2400" dirty="0" smtClean="0">
                <a:sym typeface="+mn-ea"/>
              </a:rPr>
              <a:t>，使得</a:t>
            </a:r>
            <a:r>
              <a:rPr lang="zh-CN" altLang="en-US" sz="2400" dirty="0" smtClean="0">
                <a:sym typeface="+mn-ea"/>
              </a:rPr>
              <a:t>物品</a:t>
            </a:r>
            <a:r>
              <a:rPr lang="en-US" altLang="zh-CN" sz="2400" dirty="0" smtClean="0">
                <a:sym typeface="+mn-ea"/>
              </a:rPr>
              <a:t>”</a:t>
            </a:r>
            <a:r>
              <a:rPr lang="zh-CN" altLang="en-US" sz="2400" dirty="0" smtClean="0">
                <a:sym typeface="+mn-ea"/>
              </a:rPr>
              <a:t>重量</a:t>
            </a:r>
            <a:r>
              <a:rPr lang="en-US" altLang="zh-CN" sz="2400" dirty="0" smtClean="0">
                <a:sym typeface="+mn-ea"/>
              </a:rPr>
              <a:t>“</a:t>
            </a:r>
            <a:r>
              <a:rPr lang="zh-CN" altLang="en-US" sz="2400" dirty="0" smtClean="0">
                <a:sym typeface="+mn-ea"/>
              </a:rPr>
              <a:t>总和</a:t>
            </a:r>
            <a:r>
              <a:rPr lang="en-US" sz="2400" dirty="0" smtClean="0">
                <a:sym typeface="+mn-ea"/>
              </a:rPr>
              <a:t>恰好为 j 。</a:t>
            </a:r>
            <a:endParaRPr lang="en-US" sz="2400" dirty="0" smtClean="0"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1061783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平分子集 </a:t>
              </a:r>
              <a:r>
                <a:rPr lang="en-US" alt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I</a:t>
              </a:r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（subset，力扣Leetcode416）</a:t>
              </a:r>
              <a:endParaRPr 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00990" y="1722755"/>
            <a:ext cx="11590020" cy="374459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bool dp[210][10010];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for (int i = 1; i &lt;= n; i++) {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cin &gt;&gt; a[i];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sum += a[i];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}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if (sum &amp; 1) {   //特判 sum 为奇数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cout &lt;&lt; "No" &lt;&lt; endl;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return 0;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}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/>
              <a:t>sum &gt;&gt;= 1;  //sum/2</a:t>
            </a:r>
            <a:endParaRPr lang="zh-CN" altLang="en-US" sz="2400"/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1061783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平分子集 </a:t>
              </a:r>
              <a:r>
                <a:rPr lang="en-US" alt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I</a:t>
              </a:r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（subset，力扣Leetcode416）</a:t>
              </a:r>
              <a:endParaRPr 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5455" y="846455"/>
            <a:ext cx="1092073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核心代码：</a:t>
            </a:r>
            <a:endParaRPr lang="zh-CN" sz="2400" b="1" dirty="0" smtClean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521335" y="1492250"/>
            <a:ext cx="11149330" cy="489267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/>
              <a:t>memset(dp,</a:t>
            </a:r>
            <a:r>
              <a:rPr lang="en-US" sz="2400" b="1"/>
              <a:t>false</a:t>
            </a:r>
            <a:r>
              <a:rPr lang="en-US" sz="2400"/>
              <a:t>,sizeof(dp));  </a:t>
            </a:r>
            <a:r>
              <a:rPr lang="en-US" sz="2400">
                <a:sym typeface="+mn-ea"/>
              </a:rPr>
              <a:t>//</a:t>
            </a:r>
            <a:r>
              <a:rPr lang="zh-CN" altLang="en-US" sz="2400">
                <a:sym typeface="+mn-ea"/>
              </a:rPr>
              <a:t>初始状态均标识为不可达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for (int i = 0; i &lt;= n; i++) dp[i][0] = </a:t>
            </a:r>
            <a:r>
              <a:rPr sz="2400" b="1"/>
              <a:t>true</a:t>
            </a:r>
            <a:r>
              <a:rPr sz="2400"/>
              <a:t>; //</a:t>
            </a:r>
            <a:r>
              <a:rPr lang="zh-CN" sz="2400"/>
              <a:t>特判背包容量为 </a:t>
            </a:r>
            <a:r>
              <a:rPr lang="en-US" altLang="zh-CN" sz="2400"/>
              <a:t>0 </a:t>
            </a:r>
            <a:r>
              <a:rPr lang="zh-CN" altLang="en-US" sz="2400"/>
              <a:t>的情况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for (int i = 1; i &lt;= n; i++)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for (int j = 1; j &lt;= sum; j++) {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if (j &lt; a[i])        //不能选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    dp[i][j] = dp[i - 1][j];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else                 //能选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    dp[i][j] = dp[i - 1][j] | dp[i - 1][j </a:t>
            </a:r>
            <a:r>
              <a:rPr sz="2400" b="1"/>
              <a:t>- a[i]</a:t>
            </a:r>
            <a:r>
              <a:rPr sz="2400"/>
              <a:t>]; //不</a:t>
            </a:r>
            <a:r>
              <a:rPr lang="zh-CN" sz="2400"/>
              <a:t>想</a:t>
            </a:r>
            <a:r>
              <a:rPr sz="2400"/>
              <a:t>选 | 选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}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if (dp[n][sum]) cout &lt;&lt; "Yes" &lt;&lt; endl;  </a:t>
            </a:r>
            <a:r>
              <a:rPr lang="en-US" sz="2400"/>
              <a:t>//</a:t>
            </a:r>
            <a:r>
              <a:rPr lang="zh-CN" altLang="en-US" sz="2400"/>
              <a:t>状态可达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else cout &lt;&lt; "No" &lt;&lt; endl;</a:t>
            </a:r>
            <a:endParaRPr sz="2400"/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1061783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平分子集 </a:t>
              </a:r>
              <a:r>
                <a:rPr lang="en-US" alt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I</a:t>
              </a:r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（subset，力扣Leetcode416）</a:t>
              </a:r>
              <a:endParaRPr 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5455" y="846455"/>
            <a:ext cx="1092073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核心代码：</a:t>
            </a:r>
            <a:endParaRPr lang="zh-CN" sz="2400" b="1" dirty="0" smtClean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53745" y="798195"/>
            <a:ext cx="10883265" cy="3192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ym typeface="+mn-ea"/>
              </a:rPr>
              <a:t>问题描述：</a:t>
            </a:r>
            <a:r>
              <a:rPr lang="zh-CN" altLang="en-US" sz="2400" dirty="0" smtClean="0">
                <a:sym typeface="+mn-ea"/>
              </a:rPr>
              <a:t>给定 </a:t>
            </a:r>
            <a:r>
              <a:rPr lang="en-US" altLang="zh-CN" sz="2400" dirty="0" smtClean="0">
                <a:sym typeface="+mn-ea"/>
              </a:rPr>
              <a:t>n </a:t>
            </a:r>
            <a:r>
              <a:rPr lang="zh-CN" altLang="en-US" sz="2400" dirty="0" smtClean="0">
                <a:sym typeface="+mn-ea"/>
              </a:rPr>
              <a:t>件物品，物品的价值是</a:t>
            </a:r>
            <a:r>
              <a:rPr sz="2400" dirty="0" smtClean="0">
                <a:sym typeface="+mn-ea"/>
              </a:rPr>
              <a:t>一个只包含正整数的非空数组 a。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请你</a:t>
            </a:r>
            <a:r>
              <a:rPr lang="zh-CN" sz="2400" dirty="0" smtClean="0">
                <a:sym typeface="+mn-ea"/>
              </a:rPr>
              <a:t>统计共有多少种方案</a:t>
            </a:r>
            <a:r>
              <a:rPr sz="2400" dirty="0" smtClean="0">
                <a:sym typeface="+mn-ea"/>
              </a:rPr>
              <a:t>可以将</a:t>
            </a:r>
            <a:r>
              <a:rPr lang="zh-CN" sz="2400" dirty="0" smtClean="0">
                <a:sym typeface="+mn-ea"/>
              </a:rPr>
              <a:t>所有</a:t>
            </a:r>
            <a:r>
              <a:rPr lang="zh-CN" altLang="en-US" sz="2400" dirty="0" smtClean="0">
                <a:sym typeface="+mn-ea"/>
              </a:rPr>
              <a:t>物品</a:t>
            </a:r>
            <a:r>
              <a:rPr sz="2400" dirty="0" smtClean="0">
                <a:sym typeface="+mn-ea"/>
              </a:rPr>
              <a:t>分成两个子集，使得两个子集</a:t>
            </a:r>
            <a:r>
              <a:rPr lang="zh-CN" sz="2400" dirty="0" smtClean="0">
                <a:sym typeface="+mn-ea"/>
              </a:rPr>
              <a:t>中的物品价值总</a:t>
            </a:r>
            <a:r>
              <a:rPr sz="2400" dirty="0" smtClean="0">
                <a:sym typeface="+mn-ea"/>
              </a:rPr>
              <a:t>和相等。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 smtClean="0">
                <a:sym typeface="+mn-ea"/>
              </a:rPr>
              <a:t>输入</a:t>
            </a:r>
            <a:r>
              <a:rPr lang="zh-CN" sz="2400" b="1" dirty="0" smtClean="0">
                <a:sym typeface="+mn-ea"/>
              </a:rPr>
              <a:t>格式</a:t>
            </a:r>
            <a:r>
              <a:rPr lang="zh-CN" sz="2400" dirty="0" smtClean="0">
                <a:sym typeface="+mn-ea"/>
              </a:rPr>
              <a:t>：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第一行包含一个正整数 </a:t>
            </a:r>
            <a:r>
              <a:rPr lang="en-US" sz="2400" dirty="0" smtClean="0">
                <a:sym typeface="+mn-ea"/>
              </a:rPr>
              <a:t>n</a:t>
            </a:r>
            <a:r>
              <a:rPr sz="2400" dirty="0" smtClean="0">
                <a:sym typeface="+mn-ea"/>
              </a:rPr>
              <a:t> (1 ≤ </a:t>
            </a:r>
            <a:r>
              <a:rPr lang="en-US" sz="2400" dirty="0" smtClean="0">
                <a:sym typeface="+mn-ea"/>
              </a:rPr>
              <a:t>n</a:t>
            </a:r>
            <a:r>
              <a:rPr sz="2400" dirty="0" smtClean="0">
                <a:sym typeface="+mn-ea"/>
              </a:rPr>
              <a:t> ≤ </a:t>
            </a:r>
            <a:r>
              <a:rPr lang="en-US" sz="2400" dirty="0" smtClean="0">
                <a:sym typeface="+mn-ea"/>
              </a:rPr>
              <a:t>5</a:t>
            </a:r>
            <a:r>
              <a:rPr sz="2400" dirty="0" smtClean="0">
                <a:sym typeface="+mn-ea"/>
              </a:rPr>
              <a:t>0)。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第二行包含 </a:t>
            </a:r>
            <a:r>
              <a:rPr lang="en-US" sz="2400" dirty="0" smtClean="0">
                <a:sym typeface="+mn-ea"/>
              </a:rPr>
              <a:t>n</a:t>
            </a:r>
            <a:r>
              <a:rPr sz="2400" dirty="0" smtClean="0">
                <a:sym typeface="+mn-ea"/>
              </a:rPr>
              <a:t> 个用单个空格隔开的正整数（1 ≤ a[i] ≤ 100）。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b="1" dirty="0" smtClean="0">
                <a:sym typeface="+mn-ea"/>
              </a:rPr>
              <a:t>输出</a:t>
            </a:r>
            <a:r>
              <a:rPr lang="zh-CN" sz="2400" b="1" dirty="0" smtClean="0">
                <a:sym typeface="+mn-ea"/>
              </a:rPr>
              <a:t>格式</a:t>
            </a:r>
            <a:r>
              <a:rPr lang="zh-CN" sz="2400" dirty="0" smtClean="0">
                <a:sym typeface="+mn-ea"/>
              </a:rPr>
              <a:t>：一行一个整数，表示方案数。</a:t>
            </a:r>
            <a:endParaRPr lang="zh-CN" sz="2400" dirty="0" smtClean="0"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-9525" y="175260"/>
            <a:ext cx="8162527" cy="521970"/>
            <a:chOff x="-30" y="276"/>
            <a:chExt cx="9180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3984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3955" y="276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平分子集 </a:t>
              </a:r>
              <a:r>
                <a:rPr lang="en-US" alt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II</a:t>
              </a:r>
              <a:endParaRPr lang="en-US" altLang="zh-CN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402590" y="146685"/>
            <a:ext cx="28911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应用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：求</a:t>
            </a:r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方案数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2794635" y="4110990"/>
          <a:ext cx="6802120" cy="1884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01060"/>
                <a:gridCol w="3401060"/>
              </a:tblGrid>
              <a:tr h="70675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2800" b="0">
                          <a:latin typeface="Calibri" panose="020F0502020204030204" charset="0"/>
                          <a:cs typeface="Calibri" panose="020F0502020204030204" charset="0"/>
                        </a:rPr>
                        <a:t>输入样例</a:t>
                      </a:r>
                      <a:endParaRPr lang="en-US" sz="2800" b="0">
                        <a:latin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Calibri" panose="020F0502020204030204" charset="0"/>
                          <a:cs typeface="Calibri" panose="020F0502020204030204" charset="0"/>
                        </a:rPr>
                        <a:t>输出</a:t>
                      </a: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样</a:t>
                      </a:r>
                      <a:r>
                        <a:rPr lang="en-US" sz="2800" b="0">
                          <a:latin typeface="Calibri" panose="020F0502020204030204" charset="0"/>
                          <a:cs typeface="Calibri" panose="020F0502020204030204" charset="0"/>
                        </a:rPr>
                        <a:t>例</a:t>
                      </a:r>
                      <a:endParaRPr lang="en-US" altLang="en-US" sz="2800" b="0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72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alt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1 2 3 4 5 6 7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8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altLang="en-US" sz="28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00990" y="1525270"/>
            <a:ext cx="11590020" cy="4188460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const int N = 51 + 10;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LL dp[N][10000];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for (int i = 1; i &lt;= n; i++) {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        cin &gt;&gt; a[i];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        sum += a[i];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}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if (sum &amp; 1) {   //特判 sum 为奇数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      cout &lt;&lt; "No" &lt;&lt; endl;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      return 0;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sym typeface="+mn-ea"/>
              </a:rPr>
              <a:t>}</a:t>
            </a:r>
            <a:endParaRPr sz="2400"/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sym typeface="+mn-ea"/>
              </a:rPr>
              <a:t>sum &gt;&gt;= 1;</a:t>
            </a:r>
            <a:endParaRPr sz="2400"/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687768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平分子集 </a:t>
              </a:r>
              <a:r>
                <a:rPr lang="en-US" alt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II</a:t>
              </a:r>
              <a:endParaRPr lang="en-US" altLang="zh-CN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7264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5455" y="846455"/>
            <a:ext cx="1092073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核心代码：</a:t>
            </a:r>
            <a:endParaRPr lang="zh-CN" sz="2400" b="1" dirty="0" smtClean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300990" y="1494790"/>
            <a:ext cx="11590020" cy="489267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memset(dp, 0, sizeof(dp));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for (int i = 0; i &lt;= n; i++) dp[i][0] = 1; </a:t>
            </a:r>
            <a:r>
              <a:rPr sz="2400">
                <a:sym typeface="+mn-ea"/>
              </a:rPr>
              <a:t>//</a:t>
            </a:r>
            <a:r>
              <a:rPr lang="zh-CN" sz="2400">
                <a:sym typeface="+mn-ea"/>
              </a:rPr>
              <a:t>一个物品也</a:t>
            </a:r>
            <a:r>
              <a:rPr sz="2400">
                <a:sym typeface="+mn-ea"/>
              </a:rPr>
              <a:t>不选也算一种方案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for (int i = 1; i &lt;= n; i++) {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for (int j = 1; j &lt;= sum; j++) {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if (j &lt; </a:t>
            </a:r>
            <a:r>
              <a:rPr lang="en-US" sz="2400"/>
              <a:t>a[i]</a:t>
            </a:r>
            <a:r>
              <a:rPr sz="2400"/>
              <a:t>)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    dp[i][j] = dp[i - 1][j];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else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        dp[i][j] = dp[i - 1][j] + dp[i - 1][j - </a:t>
            </a:r>
            <a:r>
              <a:rPr lang="en-US" sz="2400"/>
              <a:t>a[</a:t>
            </a:r>
            <a:r>
              <a:rPr sz="2400"/>
              <a:t>i</a:t>
            </a:r>
            <a:r>
              <a:rPr lang="en-US" sz="2400"/>
              <a:t>]</a:t>
            </a:r>
            <a:r>
              <a:rPr sz="2400"/>
              <a:t>]; //不选方案数+选方案数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    }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    }</a:t>
            </a: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sz="24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/>
              <a:t>cout &lt;&lt; dp[n][sum] </a:t>
            </a:r>
            <a:r>
              <a:rPr sz="2400" b="1"/>
              <a:t>/ 2 </a:t>
            </a:r>
            <a:r>
              <a:rPr sz="2400"/>
              <a:t>&lt;&lt; endl;   </a:t>
            </a:r>
            <a:r>
              <a:rPr lang="en-US" sz="2400"/>
              <a:t>//</a:t>
            </a:r>
            <a:r>
              <a:rPr lang="zh-CN" altLang="en-US" sz="2400"/>
              <a:t>方案的对称性</a:t>
            </a:r>
            <a:endParaRPr lang="zh-CN" altLang="en-US" sz="2400"/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687768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平分子集 </a:t>
              </a:r>
              <a:r>
                <a:rPr lang="en-US" altLang="zh-CN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II</a:t>
              </a:r>
              <a:endParaRPr lang="en-US" altLang="zh-CN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7264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5455" y="846455"/>
            <a:ext cx="1092073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核心代码：</a:t>
            </a:r>
            <a:endParaRPr lang="zh-CN" sz="2400" b="1" dirty="0" smtClean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矩形 3"/>
          <p:cNvSpPr/>
          <p:nvPr/>
        </p:nvSpPr>
        <p:spPr>
          <a:xfrm>
            <a:off x="-9525" y="175260"/>
            <a:ext cx="2080895" cy="45466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21"/>
          <p:cNvSpPr txBox="1"/>
          <p:nvPr/>
        </p:nvSpPr>
        <p:spPr>
          <a:xfrm>
            <a:off x="974090" y="146685"/>
            <a:ext cx="10001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核 心</a:t>
            </a:r>
            <a:endParaRPr lang="zh-CN" alt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" name="文本框 19"/>
          <p:cNvSpPr txBox="1"/>
          <p:nvPr/>
        </p:nvSpPr>
        <p:spPr>
          <a:xfrm>
            <a:off x="2249170" y="153035"/>
            <a:ext cx="5567680" cy="52197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利用背包解决问题的一般思路</a:t>
            </a:r>
            <a:endParaRPr lang="zh-CN" altLang="en-US" sz="2800" b="1" dirty="0">
              <a:solidFill>
                <a:srgbClr val="45454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42265" y="933450"/>
            <a:ext cx="624967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sz="2000" dirty="0" smtClean="0">
                <a:sym typeface="+mn-ea"/>
              </a:rPr>
              <a:t>背包是线性 </a:t>
            </a:r>
            <a:r>
              <a:rPr lang="en-US" altLang="zh-CN" sz="2000" dirty="0" smtClean="0">
                <a:sym typeface="+mn-ea"/>
              </a:rPr>
              <a:t>DP </a:t>
            </a:r>
            <a:r>
              <a:rPr lang="zh-CN" altLang="en-US" sz="2000" dirty="0" smtClean="0">
                <a:sym typeface="+mn-ea"/>
              </a:rPr>
              <a:t>中一类重要而特殊的模型</a:t>
            </a:r>
            <a:r>
              <a:rPr lang="zh-CN" sz="2000" dirty="0" smtClean="0">
                <a:sym typeface="+mn-ea"/>
              </a:rPr>
              <a:t>。</a:t>
            </a:r>
            <a:endParaRPr lang="zh-CN" sz="2000" dirty="0" smtClean="0">
              <a:sym typeface="+mn-ea"/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sz="2000" dirty="0" smtClean="0">
                <a:sym typeface="+mn-ea"/>
              </a:rPr>
              <a:t>常用来求解最优解、可行性、统计方案数等问题。</a:t>
            </a:r>
            <a:endParaRPr lang="zh-CN" sz="2000" dirty="0" smtClean="0">
              <a:sym typeface="+mn-ea"/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en-US" sz="2000" dirty="0" smtClean="0">
                <a:sym typeface="+mn-ea"/>
              </a:rPr>
              <a:t>常见的背包模型：</a:t>
            </a:r>
            <a:r>
              <a:rPr lang="en-US" altLang="zh-CN" sz="2000" dirty="0" smtClean="0">
                <a:sym typeface="+mn-ea"/>
              </a:rPr>
              <a:t>0/1</a:t>
            </a:r>
            <a:r>
              <a:rPr lang="zh-CN" altLang="en-US" sz="2000" dirty="0" smtClean="0">
                <a:sym typeface="+mn-ea"/>
              </a:rPr>
              <a:t>背包、完全背包、多重背包、分组背包等，其中 </a:t>
            </a:r>
            <a:r>
              <a:rPr lang="en-US" altLang="zh-CN" sz="2000" dirty="0" smtClean="0">
                <a:sym typeface="+mn-ea"/>
              </a:rPr>
              <a:t>0/1 </a:t>
            </a:r>
            <a:r>
              <a:rPr lang="zh-CN" altLang="en-US" sz="2000" dirty="0" smtClean="0">
                <a:sym typeface="+mn-ea"/>
              </a:rPr>
              <a:t>背包是所有背包模型的基础。</a:t>
            </a:r>
            <a:endParaRPr lang="zh-CN" altLang="en-US" sz="2000" dirty="0" smtClean="0"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16850" y="1031240"/>
            <a:ext cx="3293745" cy="2854960"/>
          </a:xfrm>
          <a:prstGeom prst="rect">
            <a:avLst/>
          </a:prstGeom>
        </p:spPr>
      </p:pic>
      <p:pic>
        <p:nvPicPr>
          <p:cNvPr id="4" name="图片 3" descr="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2071370" y="2602230"/>
            <a:ext cx="8613775" cy="404749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1785" y="693420"/>
            <a:ext cx="11662410" cy="5851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dirty="0" smtClean="0">
                <a:sym typeface="+mn-ea"/>
              </a:rPr>
              <a:t>问题描述</a:t>
            </a:r>
            <a:r>
              <a:rPr lang="zh-CN" altLang="zh-CN" sz="2400" dirty="0" smtClean="0">
                <a:sym typeface="+mn-ea"/>
              </a:rPr>
              <a:t>：</a:t>
            </a:r>
            <a:r>
              <a:rPr lang="zh-CN" sz="2400" dirty="0" smtClean="0">
                <a:sym typeface="+mn-ea"/>
              </a:rPr>
              <a:t>给定</a:t>
            </a:r>
            <a:r>
              <a:rPr sz="2400" dirty="0" smtClean="0">
                <a:sym typeface="+mn-ea"/>
              </a:rPr>
              <a:t>一个</a:t>
            </a:r>
            <a:r>
              <a:rPr lang="zh-CN" sz="2400" dirty="0" smtClean="0">
                <a:sym typeface="+mn-ea"/>
              </a:rPr>
              <a:t>最大</a:t>
            </a:r>
            <a:r>
              <a:rPr sz="2400" dirty="0" smtClean="0">
                <a:sym typeface="+mn-ea"/>
              </a:rPr>
              <a:t>承重为 </a:t>
            </a:r>
            <a:r>
              <a:rPr lang="en-US" sz="2400" dirty="0" smtClean="0">
                <a:sym typeface="+mn-ea"/>
              </a:rPr>
              <a:t>m</a:t>
            </a:r>
            <a:r>
              <a:rPr sz="2400" dirty="0" smtClean="0">
                <a:sym typeface="+mn-ea"/>
              </a:rPr>
              <a:t> 的背包和 </a:t>
            </a:r>
            <a:r>
              <a:rPr lang="en-US" sz="2400" dirty="0" smtClean="0">
                <a:sym typeface="+mn-ea"/>
              </a:rPr>
              <a:t>n </a:t>
            </a:r>
            <a:r>
              <a:rPr lang="zh-CN" sz="2400" dirty="0" smtClean="0">
                <a:sym typeface="+mn-ea"/>
              </a:rPr>
              <a:t>件</a:t>
            </a:r>
            <a:r>
              <a:rPr sz="2400" dirty="0" smtClean="0">
                <a:sym typeface="+mn-ea"/>
              </a:rPr>
              <a:t>物品，每</a:t>
            </a:r>
            <a:r>
              <a:rPr lang="zh-CN" sz="2400" dirty="0" smtClean="0">
                <a:sym typeface="+mn-ea"/>
              </a:rPr>
              <a:t>件</a:t>
            </a:r>
            <a:r>
              <a:rPr sz="2400" dirty="0" smtClean="0">
                <a:sym typeface="+mn-ea"/>
              </a:rPr>
              <a:t>物品</a:t>
            </a:r>
            <a:r>
              <a:rPr lang="zh-CN" sz="2400" dirty="0" smtClean="0">
                <a:sym typeface="+mn-ea"/>
              </a:rPr>
              <a:t>都</a:t>
            </a:r>
            <a:r>
              <a:rPr sz="2400" dirty="0" smtClean="0">
                <a:sym typeface="+mn-ea"/>
              </a:rPr>
              <a:t>有重量和价值两个属性</a:t>
            </a:r>
            <a:r>
              <a:rPr lang="zh-CN" sz="2400" dirty="0" smtClean="0">
                <a:sym typeface="+mn-ea"/>
              </a:rPr>
              <a:t>。</a:t>
            </a:r>
            <a:r>
              <a:rPr sz="2400" dirty="0" smtClean="0">
                <a:sym typeface="+mn-ea"/>
              </a:rPr>
              <a:t>问</a:t>
            </a:r>
            <a:r>
              <a:rPr lang="zh-CN" sz="2400" dirty="0" smtClean="0">
                <a:sym typeface="+mn-ea"/>
              </a:rPr>
              <a:t>在</a:t>
            </a:r>
            <a:r>
              <a:rPr sz="2400" u="sng" dirty="0" smtClean="0">
                <a:sym typeface="+mn-ea"/>
              </a:rPr>
              <a:t>不超过</a:t>
            </a:r>
            <a:r>
              <a:rPr sz="2400" dirty="0" smtClean="0">
                <a:sym typeface="+mn-ea"/>
              </a:rPr>
              <a:t>背包</a:t>
            </a:r>
            <a:r>
              <a:rPr lang="zh-CN" sz="2400" dirty="0" smtClean="0">
                <a:sym typeface="+mn-ea"/>
              </a:rPr>
              <a:t>最大</a:t>
            </a:r>
            <a:r>
              <a:rPr sz="2400" dirty="0" smtClean="0">
                <a:sym typeface="+mn-ea"/>
              </a:rPr>
              <a:t>承重</a:t>
            </a:r>
            <a:r>
              <a:rPr lang="zh-CN" sz="2400" dirty="0" smtClean="0">
                <a:sym typeface="+mn-ea"/>
              </a:rPr>
              <a:t>的前提下，如何选择物品装入背包，使得背包内物品的总价值最大。每件物品只能选择装入或不装入背包一次（即 0 或 1 次）。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输入格式</a:t>
            </a:r>
            <a:r>
              <a:rPr lang="zh-CN" sz="2400" dirty="0" smtClean="0">
                <a:sym typeface="+mn-ea"/>
              </a:rPr>
              <a:t>：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dirty="0" smtClean="0">
                <a:sym typeface="+mn-ea"/>
              </a:rPr>
              <a:t>第一行包含两个整数 </a:t>
            </a:r>
            <a:r>
              <a:rPr lang="en-US" altLang="zh-CN" sz="2400" dirty="0" smtClean="0">
                <a:sym typeface="+mn-ea"/>
              </a:rPr>
              <a:t>n </a:t>
            </a:r>
            <a:r>
              <a:rPr lang="zh-CN" altLang="en-US" sz="2400" dirty="0" smtClean="0">
                <a:sym typeface="+mn-ea"/>
              </a:rPr>
              <a:t>和 </a:t>
            </a:r>
            <a:r>
              <a:rPr lang="en-US" altLang="zh-CN" sz="2400" dirty="0" smtClean="0">
                <a:sym typeface="+mn-ea"/>
              </a:rPr>
              <a:t>m</a:t>
            </a:r>
            <a:r>
              <a:rPr lang="zh-CN" altLang="en-US" sz="2400" dirty="0" smtClean="0">
                <a:sym typeface="+mn-ea"/>
              </a:rPr>
              <a:t>，分别</a:t>
            </a:r>
            <a:r>
              <a:rPr lang="zh-CN" sz="2400" dirty="0" smtClean="0">
                <a:sym typeface="+mn-ea"/>
              </a:rPr>
              <a:t>表示物品的数量和</a:t>
            </a:r>
            <a:r>
              <a:rPr sz="2400" dirty="0" smtClean="0">
                <a:sym typeface="+mn-ea"/>
              </a:rPr>
              <a:t>背包</a:t>
            </a:r>
            <a:r>
              <a:rPr lang="zh-CN" sz="2400" dirty="0" smtClean="0">
                <a:sym typeface="+mn-ea"/>
              </a:rPr>
              <a:t>的最大</a:t>
            </a:r>
            <a:r>
              <a:rPr sz="2400" dirty="0" smtClean="0">
                <a:sym typeface="+mn-ea"/>
              </a:rPr>
              <a:t>承重</a:t>
            </a:r>
            <a:r>
              <a:rPr lang="zh-CN" sz="2400" dirty="0" smtClean="0">
                <a:sym typeface="+mn-ea"/>
              </a:rPr>
              <a:t>。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dirty="0" smtClean="0">
                <a:sym typeface="+mn-ea"/>
              </a:rPr>
              <a:t>接下来的 </a:t>
            </a:r>
            <a:r>
              <a:rPr lang="en-US" altLang="zh-CN" sz="2400" dirty="0" smtClean="0">
                <a:sym typeface="+mn-ea"/>
              </a:rPr>
              <a:t>n </a:t>
            </a:r>
            <a:r>
              <a:rPr lang="zh-CN" altLang="en-US" sz="2400" dirty="0" smtClean="0">
                <a:sym typeface="+mn-ea"/>
              </a:rPr>
              <a:t>行，</a:t>
            </a:r>
            <a:r>
              <a:rPr lang="zh-CN" sz="2400" dirty="0" smtClean="0">
                <a:sym typeface="+mn-ea"/>
              </a:rPr>
              <a:t>每行包含两个正整数 </a:t>
            </a:r>
            <a:r>
              <a:rPr lang="en-US" altLang="zh-CN" sz="2400" dirty="0" smtClean="0">
                <a:sym typeface="+mn-ea"/>
              </a:rPr>
              <a:t>wi  </a:t>
            </a:r>
            <a:r>
              <a:rPr lang="zh-CN" altLang="en-US" sz="2400" dirty="0" smtClean="0">
                <a:sym typeface="+mn-ea"/>
              </a:rPr>
              <a:t>和 </a:t>
            </a:r>
            <a:r>
              <a:rPr lang="en-US" altLang="zh-CN" sz="2400" dirty="0" smtClean="0">
                <a:sym typeface="+mn-ea"/>
              </a:rPr>
              <a:t>vi</a:t>
            </a:r>
            <a:r>
              <a:rPr lang="zh-CN" altLang="en-US" sz="2400" dirty="0" smtClean="0">
                <a:sym typeface="+mn-ea"/>
              </a:rPr>
              <a:t>，分别表示第 </a:t>
            </a:r>
            <a:r>
              <a:rPr lang="en-US" altLang="zh-CN" sz="2400" dirty="0" smtClean="0">
                <a:sym typeface="+mn-ea"/>
              </a:rPr>
              <a:t>i </a:t>
            </a:r>
            <a:r>
              <a:rPr lang="zh-CN" altLang="en-US" sz="2400" dirty="0" smtClean="0">
                <a:sym typeface="+mn-ea"/>
              </a:rPr>
              <a:t>件物品的重量和价值。</a:t>
            </a:r>
            <a:endParaRPr lang="zh-CN" altLang="en-US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输出格式</a:t>
            </a:r>
            <a:r>
              <a:rPr lang="zh-CN" sz="2400" dirty="0" smtClean="0">
                <a:sym typeface="+mn-ea"/>
              </a:rPr>
              <a:t>：一行一个正整数，表示最大</a:t>
            </a:r>
            <a:r>
              <a:rPr sz="2400" dirty="0" smtClean="0">
                <a:sym typeface="+mn-ea"/>
              </a:rPr>
              <a:t>价值</a:t>
            </a:r>
            <a:r>
              <a:rPr lang="zh-CN" sz="2400" dirty="0" smtClean="0">
                <a:sym typeface="+mn-ea"/>
              </a:rPr>
              <a:t>。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输入样例</a:t>
            </a:r>
            <a:r>
              <a:rPr lang="zh-CN" sz="2400" dirty="0" smtClean="0">
                <a:sym typeface="+mn-ea"/>
              </a:rPr>
              <a:t>：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3 6</a:t>
            </a:r>
            <a:endParaRPr lang="zh-CN" sz="2400" b="1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3 5 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2 4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dirty="0" smtClean="0">
                <a:sym typeface="+mn-ea"/>
              </a:rPr>
              <a:t>4 </a:t>
            </a:r>
            <a:r>
              <a:rPr lang="en-US" altLang="zh-CN" sz="2400" dirty="0" smtClean="0">
                <a:sym typeface="+mn-ea"/>
              </a:rPr>
              <a:t>6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数据范围</a:t>
            </a:r>
            <a:r>
              <a:rPr lang="zh-CN" sz="2400" dirty="0" smtClean="0">
                <a:sym typeface="+mn-ea"/>
              </a:rPr>
              <a:t>：</a:t>
            </a:r>
            <a:r>
              <a:rPr lang="en-US" altLang="zh-CN" sz="2400" dirty="0" smtClean="0">
                <a:sym typeface="+mn-ea"/>
              </a:rPr>
              <a:t>1≤m,n≤1000, 1≤wi,vi≤1000</a:t>
            </a:r>
            <a:endParaRPr lang="en-US" altLang="zh-CN" sz="2400" dirty="0" smtClean="0"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687768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0/1 </a:t>
              </a:r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背包问题</a:t>
              </a:r>
              <a:endPara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602615" y="146685"/>
            <a:ext cx="135572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模型 一</a:t>
            </a:r>
            <a:endParaRPr lang="en-US" alt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8040" y="3761740"/>
            <a:ext cx="254000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zh-CN" sz="2400" b="1" dirty="0" smtClean="0">
                <a:sym typeface="+mn-ea"/>
              </a:rPr>
              <a:t>输出样例：</a:t>
            </a:r>
            <a:endParaRPr lang="zh-CN" altLang="zh-CN" sz="2800" dirty="0" smtClean="0">
              <a:sym typeface="+mn-ea"/>
            </a:endParaRPr>
          </a:p>
          <a:p>
            <a:pPr marL="342900" indent="-342900" algn="l">
              <a:lnSpc>
                <a:spcPct val="120000"/>
              </a:lnSpc>
              <a:buClrTx/>
              <a:buSzTx/>
              <a:buNone/>
            </a:pPr>
            <a:r>
              <a:rPr lang="en-US" sz="2400" dirty="0" smtClean="0">
                <a:sym typeface="+mn-ea"/>
              </a:rPr>
              <a:t>10</a:t>
            </a:r>
            <a:endParaRPr lang="en-U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41630" y="798195"/>
            <a:ext cx="11487150" cy="9772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dirty="0" smtClean="0">
                <a:sym typeface="+mn-ea"/>
              </a:rPr>
              <a:t>思路 </a:t>
            </a:r>
            <a:r>
              <a:rPr lang="en-US" altLang="zh-CN" sz="2400" b="1" dirty="0" smtClean="0">
                <a:sym typeface="+mn-ea"/>
              </a:rPr>
              <a:t>1</a:t>
            </a:r>
            <a:r>
              <a:rPr lang="zh-CN" altLang="zh-CN" sz="2400" dirty="0" smtClean="0">
                <a:sym typeface="+mn-ea"/>
              </a:rPr>
              <a:t>：</a:t>
            </a:r>
            <a:r>
              <a:rPr lang="zh-CN" altLang="zh-CN" sz="2400" b="1" dirty="0" smtClean="0">
                <a:sym typeface="+mn-ea"/>
              </a:rPr>
              <a:t>二进制枚举 </a:t>
            </a:r>
            <a:r>
              <a:rPr lang="en-US" altLang="zh-CN" sz="2400" b="1" dirty="0" smtClean="0">
                <a:sym typeface="+mn-ea"/>
              </a:rPr>
              <a:t>&amp; dfs</a:t>
            </a:r>
            <a:r>
              <a:rPr lang="zh-CN" sz="2400" dirty="0" smtClean="0">
                <a:sym typeface="+mn-ea"/>
              </a:rPr>
              <a:t>。遍历所有可能的物品组合（能放入背包的物品子集），并更新价值之和的最大值。时间复杂度高达 </a:t>
            </a:r>
            <a:r>
              <a:rPr lang="en-US" altLang="zh-CN" sz="2400" dirty="0" smtClean="0">
                <a:sym typeface="+mn-ea"/>
              </a:rPr>
              <a:t>O</a:t>
            </a:r>
            <a:r>
              <a:rPr lang="zh-CN" sz="2400" dirty="0" smtClean="0">
                <a:sym typeface="+mn-ea"/>
              </a:rPr>
              <a:t>(2</a:t>
            </a:r>
            <a:r>
              <a:rPr lang="en-US" altLang="zh-CN" sz="2400" baseline="30000" dirty="0" smtClean="0">
                <a:sym typeface="+mn-ea"/>
              </a:rPr>
              <a:t>n</a:t>
            </a:r>
            <a:r>
              <a:rPr lang="zh-CN" sz="2400" dirty="0" smtClean="0">
                <a:sym typeface="+mn-ea"/>
              </a:rPr>
              <a:t>)，只能适用非常小的数据规模。</a:t>
            </a:r>
            <a:endParaRPr lang="zh-CN" sz="2400" dirty="0" smtClean="0"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687768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0/1 </a:t>
              </a:r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背包问题</a:t>
              </a:r>
              <a:endPara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5902960" y="217805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 altLang="zh-CN" sz="2000" b="1"/>
              <a:t>0,0</a:t>
            </a:r>
            <a:endParaRPr lang="en-US" altLang="zh-CN" sz="2000" b="1"/>
          </a:p>
        </p:txBody>
      </p:sp>
      <p:sp>
        <p:nvSpPr>
          <p:cNvPr id="10" name="椭圆 9"/>
          <p:cNvSpPr/>
          <p:nvPr/>
        </p:nvSpPr>
        <p:spPr>
          <a:xfrm>
            <a:off x="4857750" y="298958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11" name="椭圆 10"/>
          <p:cNvSpPr/>
          <p:nvPr/>
        </p:nvSpPr>
        <p:spPr>
          <a:xfrm>
            <a:off x="6833235" y="298958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cxnSp>
        <p:nvCxnSpPr>
          <p:cNvPr id="12" name="直接箭头连接符 11"/>
          <p:cNvCxnSpPr/>
          <p:nvPr/>
        </p:nvCxnSpPr>
        <p:spPr>
          <a:xfrm flipH="1">
            <a:off x="5539105" y="2696210"/>
            <a:ext cx="431165" cy="29718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724015" y="2734945"/>
            <a:ext cx="397510" cy="25844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1122045" y="3131820"/>
            <a:ext cx="8235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物品</a:t>
            </a:r>
            <a:r>
              <a:rPr lang="zh-CN" altLang="en-US"/>
              <a:t> </a:t>
            </a:r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6" name="文本框 15"/>
          <p:cNvSpPr txBox="1"/>
          <p:nvPr/>
        </p:nvSpPr>
        <p:spPr>
          <a:xfrm>
            <a:off x="5147945" y="255587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不选</a:t>
            </a:r>
            <a:endParaRPr lang="zh-CN" altLang="en-US" b="1"/>
          </a:p>
        </p:txBody>
      </p:sp>
      <p:sp>
        <p:nvSpPr>
          <p:cNvPr id="17" name="文本框 16"/>
          <p:cNvSpPr txBox="1"/>
          <p:nvPr/>
        </p:nvSpPr>
        <p:spPr>
          <a:xfrm>
            <a:off x="6923405" y="2555875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选</a:t>
            </a:r>
            <a:endParaRPr lang="zh-CN" altLang="en-US" b="1"/>
          </a:p>
        </p:txBody>
      </p:sp>
      <p:sp>
        <p:nvSpPr>
          <p:cNvPr id="18" name="椭圆 17"/>
          <p:cNvSpPr/>
          <p:nvPr/>
        </p:nvSpPr>
        <p:spPr>
          <a:xfrm>
            <a:off x="2954020" y="408305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19" name="椭圆 18"/>
          <p:cNvSpPr/>
          <p:nvPr/>
        </p:nvSpPr>
        <p:spPr>
          <a:xfrm>
            <a:off x="4440555" y="408305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0" name="椭圆 19"/>
          <p:cNvSpPr/>
          <p:nvPr/>
        </p:nvSpPr>
        <p:spPr>
          <a:xfrm>
            <a:off x="7155180" y="408305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1" name="椭圆 20"/>
          <p:cNvSpPr/>
          <p:nvPr/>
        </p:nvSpPr>
        <p:spPr>
          <a:xfrm>
            <a:off x="9102725" y="408305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2" name="椭圆 21"/>
          <p:cNvSpPr/>
          <p:nvPr/>
        </p:nvSpPr>
        <p:spPr>
          <a:xfrm>
            <a:off x="1917065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3" name="椭圆 22"/>
          <p:cNvSpPr/>
          <p:nvPr/>
        </p:nvSpPr>
        <p:spPr>
          <a:xfrm>
            <a:off x="3173095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4" name="椭圆 23"/>
          <p:cNvSpPr/>
          <p:nvPr/>
        </p:nvSpPr>
        <p:spPr>
          <a:xfrm>
            <a:off x="4267200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5" name="椭圆 24"/>
          <p:cNvSpPr/>
          <p:nvPr/>
        </p:nvSpPr>
        <p:spPr>
          <a:xfrm>
            <a:off x="5523230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6" name="椭圆 25"/>
          <p:cNvSpPr/>
          <p:nvPr/>
        </p:nvSpPr>
        <p:spPr>
          <a:xfrm>
            <a:off x="6550025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7" name="椭圆 26"/>
          <p:cNvSpPr/>
          <p:nvPr/>
        </p:nvSpPr>
        <p:spPr>
          <a:xfrm>
            <a:off x="7806055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8" name="椭圆 27"/>
          <p:cNvSpPr/>
          <p:nvPr/>
        </p:nvSpPr>
        <p:spPr>
          <a:xfrm>
            <a:off x="8900160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sp>
        <p:nvSpPr>
          <p:cNvPr id="29" name="椭圆 28"/>
          <p:cNvSpPr/>
          <p:nvPr/>
        </p:nvSpPr>
        <p:spPr>
          <a:xfrm>
            <a:off x="10156190" y="5033010"/>
            <a:ext cx="930275" cy="65214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 altLang="zh-CN" sz="2000" b="1"/>
          </a:p>
        </p:txBody>
      </p:sp>
      <p:cxnSp>
        <p:nvCxnSpPr>
          <p:cNvPr id="30" name="直接箭头连接符 29"/>
          <p:cNvCxnSpPr/>
          <p:nvPr/>
        </p:nvCxnSpPr>
        <p:spPr>
          <a:xfrm flipH="1">
            <a:off x="3702685" y="3529965"/>
            <a:ext cx="1208405" cy="57594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>
            <a:stCxn id="10" idx="4"/>
          </p:cNvCxnSpPr>
          <p:nvPr/>
        </p:nvCxnSpPr>
        <p:spPr>
          <a:xfrm flipH="1">
            <a:off x="5083810" y="3651250"/>
            <a:ext cx="239395" cy="41592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 flipH="1">
            <a:off x="2606675" y="4635500"/>
            <a:ext cx="401955" cy="40132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3495040" y="4719955"/>
            <a:ext cx="189865" cy="25400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endCxn id="24" idx="0"/>
          </p:cNvCxnSpPr>
          <p:nvPr/>
        </p:nvCxnSpPr>
        <p:spPr>
          <a:xfrm flipH="1">
            <a:off x="4732655" y="4729480"/>
            <a:ext cx="94615" cy="31305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5334635" y="4624705"/>
            <a:ext cx="570865" cy="42291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 flipH="1">
            <a:off x="7164070" y="4751705"/>
            <a:ext cx="317500" cy="27495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20" idx="5"/>
            <a:endCxn id="27" idx="0"/>
          </p:cNvCxnSpPr>
          <p:nvPr/>
        </p:nvCxnSpPr>
        <p:spPr>
          <a:xfrm>
            <a:off x="7948930" y="4649470"/>
            <a:ext cx="322580" cy="39306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21" idx="4"/>
          </p:cNvCxnSpPr>
          <p:nvPr/>
        </p:nvCxnSpPr>
        <p:spPr>
          <a:xfrm flipH="1">
            <a:off x="9490075" y="4744720"/>
            <a:ext cx="78105" cy="30162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21" idx="5"/>
          </p:cNvCxnSpPr>
          <p:nvPr/>
        </p:nvCxnSpPr>
        <p:spPr>
          <a:xfrm>
            <a:off x="9896475" y="4649470"/>
            <a:ext cx="556260" cy="39687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>
            <a:endCxn id="20" idx="0"/>
          </p:cNvCxnSpPr>
          <p:nvPr/>
        </p:nvCxnSpPr>
        <p:spPr>
          <a:xfrm>
            <a:off x="7513320" y="3661410"/>
            <a:ext cx="107315" cy="43116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>
          <a:xfrm>
            <a:off x="7763510" y="3472180"/>
            <a:ext cx="1441450" cy="62357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接连接符 41"/>
          <p:cNvCxnSpPr/>
          <p:nvPr/>
        </p:nvCxnSpPr>
        <p:spPr>
          <a:xfrm flipH="1">
            <a:off x="2071370" y="3315970"/>
            <a:ext cx="2369185" cy="0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文本框 42"/>
          <p:cNvSpPr txBox="1"/>
          <p:nvPr/>
        </p:nvSpPr>
        <p:spPr>
          <a:xfrm>
            <a:off x="1122045" y="4206240"/>
            <a:ext cx="8235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物品</a:t>
            </a:r>
            <a:r>
              <a:rPr lang="zh-CN" altLang="en-US"/>
              <a:t> </a:t>
            </a:r>
            <a:r>
              <a:rPr lang="en-US" altLang="zh-CN"/>
              <a:t>2</a:t>
            </a:r>
            <a:endParaRPr lang="en-US" altLang="zh-CN"/>
          </a:p>
        </p:txBody>
      </p:sp>
      <p:sp>
        <p:nvSpPr>
          <p:cNvPr id="44" name="文本框 43"/>
          <p:cNvSpPr txBox="1"/>
          <p:nvPr/>
        </p:nvSpPr>
        <p:spPr>
          <a:xfrm>
            <a:off x="1122045" y="5260975"/>
            <a:ext cx="82359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物品</a:t>
            </a:r>
            <a:r>
              <a:rPr lang="zh-CN" altLang="en-US"/>
              <a:t> </a:t>
            </a:r>
            <a:r>
              <a:rPr lang="en-US" altLang="zh-CN"/>
              <a:t>3</a:t>
            </a:r>
            <a:endParaRPr lang="en-US" altLang="zh-CN"/>
          </a:p>
        </p:txBody>
      </p:sp>
      <p:cxnSp>
        <p:nvCxnSpPr>
          <p:cNvPr id="45" name="直接连接符 44"/>
          <p:cNvCxnSpPr/>
          <p:nvPr/>
        </p:nvCxnSpPr>
        <p:spPr>
          <a:xfrm flipH="1">
            <a:off x="2071370" y="4383405"/>
            <a:ext cx="640715" cy="0"/>
          </a:xfrm>
          <a:prstGeom prst="line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6368415" y="6076950"/>
            <a:ext cx="5549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b="1"/>
              <a:t>……</a:t>
            </a:r>
            <a:endParaRPr lang="en-US"/>
          </a:p>
        </p:txBody>
      </p:sp>
      <p:sp>
        <p:nvSpPr>
          <p:cNvPr id="46" name="文本框 45"/>
          <p:cNvSpPr txBox="1"/>
          <p:nvPr/>
        </p:nvSpPr>
        <p:spPr>
          <a:xfrm>
            <a:off x="1122045" y="6132830"/>
            <a:ext cx="82867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物品</a:t>
            </a:r>
            <a:r>
              <a:rPr lang="zh-CN" altLang="en-US"/>
              <a:t> </a:t>
            </a:r>
            <a:r>
              <a:rPr lang="en-US" altLang="zh-CN"/>
              <a:t>n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5718175" y="1868170"/>
            <a:ext cx="14744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b="1"/>
              <a:t>sumW,sumV</a:t>
            </a:r>
            <a:endParaRPr lang="en-US" altLang="zh-CN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94640" y="675005"/>
            <a:ext cx="11679555" cy="49650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sym typeface="+mn-ea"/>
              </a:rPr>
              <a:t>   </a:t>
            </a:r>
            <a:r>
              <a:rPr lang="zh-CN" altLang="en-US" sz="2400" b="1" dirty="0" smtClean="0">
                <a:sym typeface="+mn-ea"/>
              </a:rPr>
              <a:t>思路</a:t>
            </a:r>
            <a:r>
              <a:rPr lang="en-US" altLang="zh-CN" sz="2400" b="1" dirty="0" smtClean="0">
                <a:sym typeface="+mn-ea"/>
              </a:rPr>
              <a:t>2</a:t>
            </a:r>
            <a:r>
              <a:rPr lang="zh-CN" altLang="en-US" sz="2400" b="1" dirty="0" smtClean="0">
                <a:sym typeface="+mn-ea"/>
              </a:rPr>
              <a:t>：动态规划 </a:t>
            </a:r>
            <a:endParaRPr lang="zh-CN" altLang="en-US" sz="2400" b="1" dirty="0" smtClean="0">
              <a:sym typeface="+mn-ea"/>
            </a:endParaRP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sz="2400" b="1" dirty="0" smtClean="0">
                <a:sym typeface="+mn-ea"/>
              </a:rPr>
              <a:t>状态表示</a:t>
            </a:r>
            <a:r>
              <a:rPr lang="zh-CN" sz="2400" dirty="0" smtClean="0">
                <a:sym typeface="+mn-ea"/>
              </a:rPr>
              <a:t>：</a:t>
            </a:r>
            <a:endParaRPr lang="zh-CN"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dirty="0" smtClean="0">
                <a:sym typeface="+mn-ea"/>
              </a:rPr>
              <a:t>方式</a:t>
            </a:r>
            <a:r>
              <a:rPr lang="en-US" altLang="zh-CN" sz="2400" dirty="0" smtClean="0">
                <a:sym typeface="+mn-ea"/>
              </a:rPr>
              <a:t>1</a:t>
            </a:r>
            <a:r>
              <a:rPr lang="zh-CN" altLang="en-US" sz="2400" dirty="0" smtClean="0">
                <a:sym typeface="+mn-ea"/>
              </a:rPr>
              <a:t>：</a:t>
            </a:r>
            <a:r>
              <a:rPr lang="zh-CN" sz="2400" dirty="0" smtClean="0">
                <a:sym typeface="+mn-ea"/>
              </a:rPr>
              <a:t>设 </a:t>
            </a:r>
            <a:r>
              <a:rPr lang="en-US" altLang="zh-CN" sz="2400" dirty="0" smtClean="0">
                <a:sym typeface="+mn-ea"/>
              </a:rPr>
              <a:t>dp[i][j] </a:t>
            </a:r>
            <a:r>
              <a:rPr lang="zh-CN" altLang="en-US" sz="2400" dirty="0" smtClean="0">
                <a:sym typeface="+mn-ea"/>
              </a:rPr>
              <a:t>表示</a:t>
            </a:r>
            <a:r>
              <a:rPr lang="zh-CN" sz="2400" dirty="0" smtClean="0">
                <a:sym typeface="+mn-ea"/>
              </a:rPr>
              <a:t>考虑前 </a:t>
            </a:r>
            <a:r>
              <a:rPr lang="en-US" altLang="zh-CN" sz="2400" dirty="0" smtClean="0">
                <a:sym typeface="+mn-ea"/>
              </a:rPr>
              <a:t>i </a:t>
            </a:r>
            <a:r>
              <a:rPr lang="zh-CN" altLang="en-US" sz="2400" dirty="0" smtClean="0">
                <a:sym typeface="+mn-ea"/>
              </a:rPr>
              <a:t>件物品，放入容量为 </a:t>
            </a:r>
            <a:r>
              <a:rPr lang="en-US" altLang="zh-CN" sz="2400" dirty="0" smtClean="0">
                <a:sym typeface="+mn-ea"/>
              </a:rPr>
              <a:t>j </a:t>
            </a:r>
            <a:r>
              <a:rPr sz="2400" dirty="0" smtClean="0">
                <a:sym typeface="+mn-ea"/>
              </a:rPr>
              <a:t>的</a:t>
            </a:r>
            <a:r>
              <a:rPr lang="zh-CN" sz="2400" dirty="0" smtClean="0">
                <a:sym typeface="+mn-ea"/>
              </a:rPr>
              <a:t>背包，获得的</a:t>
            </a:r>
            <a:r>
              <a:rPr sz="2400" dirty="0" smtClean="0">
                <a:sym typeface="+mn-ea"/>
              </a:rPr>
              <a:t>最大价值</a:t>
            </a:r>
            <a:r>
              <a:rPr lang="zh-CN" sz="2400" dirty="0" smtClean="0">
                <a:sym typeface="+mn-ea"/>
              </a:rPr>
              <a:t>和。</a:t>
            </a:r>
            <a:endParaRPr lang="zh-CN" altLang="en-US"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dirty="0" smtClean="0">
                <a:sym typeface="+mn-ea"/>
              </a:rPr>
              <a:t>方式</a:t>
            </a:r>
            <a:r>
              <a:rPr lang="en-US" altLang="zh-CN" sz="2400" dirty="0" smtClean="0">
                <a:sym typeface="+mn-ea"/>
              </a:rPr>
              <a:t>2</a:t>
            </a:r>
            <a:r>
              <a:rPr lang="zh-CN" altLang="en-US" sz="2400" dirty="0" smtClean="0">
                <a:sym typeface="+mn-ea"/>
              </a:rPr>
              <a:t>：</a:t>
            </a:r>
            <a:r>
              <a:rPr lang="zh-CN" sz="2400" dirty="0" smtClean="0">
                <a:sym typeface="+mn-ea"/>
              </a:rPr>
              <a:t>设 </a:t>
            </a:r>
            <a:r>
              <a:rPr lang="en-US" altLang="zh-CN" sz="2400" dirty="0" smtClean="0">
                <a:sym typeface="+mn-ea"/>
              </a:rPr>
              <a:t>dp[i][j] </a:t>
            </a:r>
            <a:r>
              <a:rPr lang="zh-CN" altLang="en-US" sz="2400" dirty="0" smtClean="0">
                <a:sym typeface="+mn-ea"/>
              </a:rPr>
              <a:t>表示</a:t>
            </a:r>
            <a:r>
              <a:rPr lang="zh-CN" sz="2400" dirty="0" smtClean="0">
                <a:sym typeface="+mn-ea"/>
              </a:rPr>
              <a:t>考虑前 </a:t>
            </a:r>
            <a:r>
              <a:rPr lang="en-US" altLang="zh-CN" sz="2400" dirty="0" smtClean="0">
                <a:sym typeface="+mn-ea"/>
              </a:rPr>
              <a:t>i </a:t>
            </a:r>
            <a:r>
              <a:rPr lang="zh-CN" altLang="en-US" sz="2400" dirty="0" smtClean="0">
                <a:sym typeface="+mn-ea"/>
              </a:rPr>
              <a:t>件物品，</a:t>
            </a:r>
            <a:r>
              <a:rPr lang="zh-CN" altLang="en-US" sz="2400" b="1" dirty="0" smtClean="0">
                <a:solidFill>
                  <a:srgbClr val="FF0000"/>
                </a:solidFill>
                <a:sym typeface="+mn-ea"/>
              </a:rPr>
              <a:t>恰好</a:t>
            </a:r>
            <a:r>
              <a:rPr lang="zh-CN" altLang="en-US" sz="2400" dirty="0" smtClean="0">
                <a:sym typeface="+mn-ea"/>
              </a:rPr>
              <a:t>放入容量为 </a:t>
            </a:r>
            <a:r>
              <a:rPr lang="en-US" altLang="zh-CN" sz="2400" dirty="0" smtClean="0">
                <a:sym typeface="+mn-ea"/>
              </a:rPr>
              <a:t>j </a:t>
            </a:r>
            <a:r>
              <a:rPr sz="2400" dirty="0" smtClean="0">
                <a:sym typeface="+mn-ea"/>
              </a:rPr>
              <a:t>的</a:t>
            </a:r>
            <a:r>
              <a:rPr lang="zh-CN" sz="2400" dirty="0" smtClean="0">
                <a:sym typeface="+mn-ea"/>
              </a:rPr>
              <a:t>背包，获得的</a:t>
            </a:r>
            <a:r>
              <a:rPr sz="2400" dirty="0" smtClean="0">
                <a:sym typeface="+mn-ea"/>
              </a:rPr>
              <a:t>最大价值</a:t>
            </a:r>
            <a:r>
              <a:rPr lang="zh-CN" sz="2400" dirty="0" smtClean="0">
                <a:sym typeface="+mn-ea"/>
              </a:rPr>
              <a:t>和。</a:t>
            </a:r>
            <a:r>
              <a:rPr lang="zh-CN" altLang="en-US" sz="2400">
                <a:sym typeface="+mn-ea"/>
              </a:rPr>
              <a:t>    </a:t>
            </a:r>
            <a:endParaRPr lang="zh-CN" altLang="en-US" sz="2400">
              <a:sym typeface="+mn-ea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>
                <a:sym typeface="+mn-ea"/>
              </a:rPr>
              <a:t>    </a:t>
            </a:r>
            <a:r>
              <a:rPr lang="zh-CN" sz="2400" dirty="0" smtClean="0">
                <a:sym typeface="+mn-ea"/>
              </a:rPr>
              <a:t> </a:t>
            </a: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sz="2400" dirty="0" smtClean="0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sz="2400" dirty="0" smtClean="0">
                <a:sym typeface="+mn-ea"/>
              </a:rPr>
              <a:t>      </a:t>
            </a:r>
            <a:endParaRPr lang="zh-CN" sz="2400" dirty="0" smtClean="0"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-9525" y="153035"/>
            <a:ext cx="6877685" cy="521970"/>
            <a:chOff x="-30" y="241"/>
            <a:chExt cx="7735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0/1 </a:t>
              </a:r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背包问题</a:t>
              </a:r>
              <a:endPara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3963035" y="2882900"/>
            <a:ext cx="4705350" cy="1765935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" name="直接连接符 8"/>
          <p:cNvCxnSpPr>
            <a:stCxn id="8" idx="0"/>
            <a:endCxn id="8" idx="4"/>
          </p:cNvCxnSpPr>
          <p:nvPr/>
        </p:nvCxnSpPr>
        <p:spPr>
          <a:xfrm>
            <a:off x="6315710" y="2892425"/>
            <a:ext cx="0" cy="17659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170998" y="3435985"/>
            <a:ext cx="2289175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ctr"/>
            <a:r>
              <a:rPr lang="zh-CN" altLang="en-US" sz="2800"/>
              <a:t>不选</a:t>
            </a:r>
            <a:endParaRPr lang="zh-CN" altLang="en-US" sz="2800"/>
          </a:p>
          <a:p>
            <a:r>
              <a:rPr lang="en-US" altLang="zh-CN" sz="2000"/>
              <a:t>(</a:t>
            </a:r>
            <a:r>
              <a:rPr lang="zh-CN" altLang="en-US" sz="2000"/>
              <a:t>不能选、不想选）</a:t>
            </a:r>
            <a:endParaRPr lang="zh-CN" altLang="en-US" sz="2000"/>
          </a:p>
        </p:txBody>
      </p:sp>
      <p:sp>
        <p:nvSpPr>
          <p:cNvPr id="11" name="文本框 10"/>
          <p:cNvSpPr txBox="1"/>
          <p:nvPr/>
        </p:nvSpPr>
        <p:spPr>
          <a:xfrm>
            <a:off x="7112635" y="3504565"/>
            <a:ext cx="538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选</a:t>
            </a:r>
            <a:endParaRPr lang="zh-CN" altLang="en-US" sz="2800"/>
          </a:p>
        </p:txBody>
      </p:sp>
      <p:cxnSp>
        <p:nvCxnSpPr>
          <p:cNvPr id="12" name="直接箭头连接符 11"/>
          <p:cNvCxnSpPr/>
          <p:nvPr/>
        </p:nvCxnSpPr>
        <p:spPr>
          <a:xfrm flipH="1">
            <a:off x="4036060" y="4233545"/>
            <a:ext cx="531495" cy="41529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969010" y="4782185"/>
            <a:ext cx="3598545" cy="10147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en-US" altLang="zh-CN" sz="2000" dirty="0" smtClean="0">
                <a:sym typeface="+mn-ea"/>
              </a:rPr>
              <a:t>dp[i-1][j]</a:t>
            </a:r>
            <a:r>
              <a:rPr lang="zh-CN" altLang="en-US" sz="2000" dirty="0" smtClean="0">
                <a:sym typeface="+mn-ea"/>
              </a:rPr>
              <a:t>：</a:t>
            </a:r>
            <a:r>
              <a:rPr lang="zh-CN" sz="2000" dirty="0" smtClean="0">
                <a:sym typeface="+mn-ea"/>
              </a:rPr>
              <a:t>考虑前 </a:t>
            </a:r>
            <a:r>
              <a:rPr lang="en-US" altLang="zh-CN" sz="2000" dirty="0" smtClean="0">
                <a:sym typeface="+mn-ea"/>
              </a:rPr>
              <a:t>i - 1</a:t>
            </a:r>
            <a:r>
              <a:rPr lang="zh-CN" altLang="en-US" sz="2000" dirty="0" smtClean="0">
                <a:sym typeface="+mn-ea"/>
              </a:rPr>
              <a:t>个物品，恰好放入容量为 </a:t>
            </a:r>
            <a:r>
              <a:rPr lang="en-US" altLang="zh-CN" sz="2000" dirty="0" smtClean="0">
                <a:sym typeface="+mn-ea"/>
              </a:rPr>
              <a:t>j </a:t>
            </a:r>
            <a:r>
              <a:rPr sz="2000" dirty="0" smtClean="0">
                <a:sym typeface="+mn-ea"/>
              </a:rPr>
              <a:t>的</a:t>
            </a:r>
            <a:r>
              <a:rPr lang="zh-CN" sz="2000" dirty="0" smtClean="0">
                <a:sym typeface="+mn-ea"/>
              </a:rPr>
              <a:t>背包，获得的</a:t>
            </a:r>
            <a:r>
              <a:rPr sz="2000" dirty="0" smtClean="0">
                <a:sym typeface="+mn-ea"/>
              </a:rPr>
              <a:t>最大价值</a:t>
            </a:r>
            <a:r>
              <a:rPr lang="zh-CN" sz="2000" dirty="0" smtClean="0">
                <a:sym typeface="+mn-ea"/>
              </a:rPr>
              <a:t>和。</a:t>
            </a:r>
            <a:endParaRPr lang="en-US" altLang="zh-CN" sz="2000" dirty="0" smtClean="0">
              <a:sym typeface="+mn-ea"/>
            </a:endParaRP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7841615" y="4097655"/>
            <a:ext cx="483235" cy="38862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6902450" y="4772660"/>
            <a:ext cx="3733800" cy="10147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p>
            <a:r>
              <a:rPr lang="en-US" altLang="zh-CN" sz="2000" dirty="0" smtClean="0">
                <a:sym typeface="+mn-ea"/>
              </a:rPr>
              <a:t>dp[i-1][j-w[i]]  </a:t>
            </a:r>
            <a:r>
              <a:rPr lang="zh-CN" sz="2000" dirty="0" smtClean="0">
                <a:sym typeface="+mn-ea"/>
              </a:rPr>
              <a:t>考虑前 </a:t>
            </a:r>
            <a:r>
              <a:rPr lang="en-US" altLang="zh-CN" sz="2000" dirty="0" smtClean="0">
                <a:sym typeface="+mn-ea"/>
              </a:rPr>
              <a:t>i - 1</a:t>
            </a:r>
            <a:r>
              <a:rPr lang="zh-CN" altLang="en-US" sz="2000" dirty="0" smtClean="0">
                <a:sym typeface="+mn-ea"/>
              </a:rPr>
              <a:t>个物品，恰好放入容量为 </a:t>
            </a:r>
            <a:r>
              <a:rPr lang="en-US" altLang="zh-CN" sz="2000" dirty="0" smtClean="0">
                <a:sym typeface="+mn-ea"/>
              </a:rPr>
              <a:t>j - w[i] </a:t>
            </a:r>
            <a:r>
              <a:rPr sz="2000" dirty="0" smtClean="0">
                <a:sym typeface="+mn-ea"/>
              </a:rPr>
              <a:t>的</a:t>
            </a:r>
            <a:r>
              <a:rPr lang="zh-CN" sz="2000" dirty="0" smtClean="0">
                <a:sym typeface="+mn-ea"/>
              </a:rPr>
              <a:t>背包，获得的</a:t>
            </a:r>
            <a:r>
              <a:rPr sz="2000" dirty="0" smtClean="0">
                <a:sym typeface="+mn-ea"/>
              </a:rPr>
              <a:t>最大价值</a:t>
            </a:r>
            <a:r>
              <a:rPr lang="zh-CN" sz="2000" dirty="0" smtClean="0">
                <a:sym typeface="+mn-ea"/>
              </a:rPr>
              <a:t>和。</a:t>
            </a:r>
            <a:endParaRPr lang="zh-CN" altLang="en-US" sz="2000" dirty="0" smtClean="0"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680065" y="5140960"/>
            <a:ext cx="129413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/>
              <a:t>+ v[i]</a:t>
            </a:r>
            <a:endParaRPr lang="en-US" altLang="zh-CN" sz="3200"/>
          </a:p>
        </p:txBody>
      </p:sp>
      <p:sp>
        <p:nvSpPr>
          <p:cNvPr id="18" name="文本框 17"/>
          <p:cNvSpPr txBox="1"/>
          <p:nvPr/>
        </p:nvSpPr>
        <p:spPr>
          <a:xfrm>
            <a:off x="-9525" y="5755005"/>
            <a:ext cx="8392795" cy="10877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>
                <a:sym typeface="+mn-ea"/>
              </a:rPr>
              <a:t>推荐理由：</a:t>
            </a:r>
            <a:endParaRPr lang="zh-CN" altLang="en-US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>
                <a:sym typeface="+mn-ea"/>
              </a:rPr>
              <a:t>    优点</a:t>
            </a:r>
            <a:r>
              <a:rPr lang="en-US" altLang="zh-CN">
                <a:sym typeface="+mn-ea"/>
              </a:rPr>
              <a:t>1</a:t>
            </a:r>
            <a:r>
              <a:rPr lang="zh-CN" altLang="en-US">
                <a:sym typeface="+mn-ea"/>
              </a:rPr>
              <a:t>：比较清晰，且重量和方案一一对应，方便计数</a:t>
            </a:r>
            <a:endParaRPr lang="zh-CN" altLang="en-US">
              <a:sym typeface="+mn-ea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>
                <a:sym typeface="+mn-ea"/>
              </a:rPr>
              <a:t>    优点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：比较适应各种变形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920615" y="2559050"/>
            <a:ext cx="2828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dirty="0" smtClean="0">
                <a:sym typeface="+mn-ea"/>
              </a:rPr>
              <a:t>第 </a:t>
            </a:r>
            <a:r>
              <a:rPr lang="en-US" dirty="0" smtClean="0">
                <a:sym typeface="+mn-ea"/>
              </a:rPr>
              <a:t>i</a:t>
            </a:r>
            <a:r>
              <a:rPr dirty="0" smtClean="0">
                <a:sym typeface="+mn-ea"/>
              </a:rPr>
              <a:t> </a:t>
            </a:r>
            <a:r>
              <a:rPr lang="zh-CN" dirty="0" smtClean="0">
                <a:sym typeface="+mn-ea"/>
              </a:rPr>
              <a:t>件</a:t>
            </a:r>
            <a:r>
              <a:rPr dirty="0" smtClean="0">
                <a:sym typeface="+mn-ea"/>
              </a:rPr>
              <a:t>物品</a:t>
            </a:r>
            <a:r>
              <a:rPr lang="en-US" dirty="0" smtClean="0">
                <a:sym typeface="+mn-ea"/>
              </a:rPr>
              <a:t>”</a:t>
            </a:r>
            <a:r>
              <a:rPr lang="zh-CN" altLang="en-US" dirty="0" smtClean="0">
                <a:sym typeface="+mn-ea"/>
              </a:rPr>
              <a:t>选或不选</a:t>
            </a:r>
            <a:r>
              <a:rPr lang="en-US" altLang="zh-CN" dirty="0" smtClean="0">
                <a:sym typeface="+mn-ea"/>
              </a:rPr>
              <a:t>“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465455" y="1477010"/>
            <a:ext cx="11590020" cy="489267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latin typeface="Consolas" panose="020B0609020204030204" charset="0"/>
                <a:cs typeface="Consolas" panose="020B0609020204030204" charset="0"/>
              </a:rPr>
              <a:t>int dp[N][M];//</a:t>
            </a:r>
            <a:r>
              <a:rPr lang="zh-CN" sz="2400" dirty="0" smtClean="0">
                <a:sym typeface="+mn-ea"/>
              </a:rPr>
              <a:t>考虑前 </a:t>
            </a:r>
            <a:r>
              <a:rPr lang="en-US" altLang="zh-CN" sz="2400" dirty="0" smtClean="0">
                <a:sym typeface="+mn-ea"/>
              </a:rPr>
              <a:t>i </a:t>
            </a:r>
            <a:r>
              <a:rPr lang="zh-CN" altLang="en-US" sz="2400" dirty="0" smtClean="0">
                <a:sym typeface="+mn-ea"/>
              </a:rPr>
              <a:t>件物品，</a:t>
            </a:r>
            <a:r>
              <a:rPr lang="zh-CN" altLang="en-US" sz="2400" b="1" dirty="0" smtClean="0">
                <a:solidFill>
                  <a:srgbClr val="FF0000"/>
                </a:solidFill>
                <a:sym typeface="+mn-ea"/>
              </a:rPr>
              <a:t>恰好</a:t>
            </a:r>
            <a:r>
              <a:rPr lang="zh-CN" altLang="en-US" sz="2400" dirty="0" smtClean="0">
                <a:sym typeface="+mn-ea"/>
              </a:rPr>
              <a:t>放入容量为 </a:t>
            </a:r>
            <a:r>
              <a:rPr lang="en-US" altLang="zh-CN" sz="2400" dirty="0" smtClean="0">
                <a:sym typeface="+mn-ea"/>
              </a:rPr>
              <a:t>j </a:t>
            </a:r>
            <a:r>
              <a:rPr sz="2400" dirty="0" smtClean="0">
                <a:sym typeface="+mn-ea"/>
              </a:rPr>
              <a:t>的</a:t>
            </a:r>
            <a:r>
              <a:rPr lang="zh-CN" sz="2400" dirty="0" smtClean="0">
                <a:sym typeface="+mn-ea"/>
              </a:rPr>
              <a:t>背包，获得的</a:t>
            </a:r>
            <a:r>
              <a:rPr sz="2400" dirty="0" smtClean="0">
                <a:sym typeface="+mn-ea"/>
              </a:rPr>
              <a:t>最大价值</a:t>
            </a:r>
            <a:r>
              <a:rPr lang="zh-CN" sz="2400" dirty="0" smtClean="0">
                <a:sym typeface="+mn-ea"/>
              </a:rPr>
              <a:t>之和。</a:t>
            </a:r>
            <a:r>
              <a:rPr lang="zh-CN" altLang="en-US" sz="2400">
                <a:sym typeface="+mn-ea"/>
              </a:rPr>
              <a:t> 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memset(dp,-0x3f3f3f3f,sizeof(dp));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初始化为</a:t>
            </a: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-INF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，标记所有状态不可达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for (int i = 0; i &lt;= n; i++) dp[i][0] = 0;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特判背包容量为 </a:t>
            </a: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0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for (int i = 1; i &lt;= n; i++)     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for (int j = 1; j &lt;= m; j++) {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if (j &lt; w[i])    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不能选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    dp[i][j] = dp[i - 1][j];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else                 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不想选            选         </a:t>
            </a: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		dp[i][j] = max(dp[i - 1][j], dp[i - 1][j - w[i]] + v[i]);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}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int ans = 0; 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背包不一定装满，</a:t>
            </a: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dp[n][m] 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不一定是最优解，所以需要</a:t>
            </a:r>
            <a:r>
              <a:rPr lang="zh-CN" altLang="en-US" sz="2400" b="1">
                <a:solidFill>
                  <a:srgbClr val="FF0000"/>
                </a:solidFill>
                <a:latin typeface="Consolas" panose="020B0609020204030204" charset="0"/>
                <a:cs typeface="Consolas" panose="020B0609020204030204" charset="0"/>
              </a:rPr>
              <a:t>打擂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！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for (int j = 0; j &lt;= m; j++) ans = max(ans, dp[n][j]);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cout &lt;&lt; ans &lt;&lt; endl;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5455" y="846455"/>
            <a:ext cx="1092073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核心代码：不可忽视的边界细节</a:t>
            </a:r>
            <a:endParaRPr lang="zh-CN" sz="2400" b="1" dirty="0" smtClean="0">
              <a:sym typeface="+mn-ea"/>
            </a:endParaRPr>
          </a:p>
        </p:txBody>
      </p:sp>
      <p:grpSp>
        <p:nvGrpSpPr>
          <p:cNvPr id="6" name="组合 4"/>
          <p:cNvGrpSpPr/>
          <p:nvPr/>
        </p:nvGrpSpPr>
        <p:grpSpPr>
          <a:xfrm>
            <a:off x="-9525" y="153035"/>
            <a:ext cx="8224520" cy="521970"/>
            <a:chOff x="-30" y="241"/>
            <a:chExt cx="7735" cy="822"/>
          </a:xfrm>
        </p:grpSpPr>
        <p:sp>
          <p:nvSpPr>
            <p:cNvPr id="8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利用动态规划求解 </a:t>
              </a:r>
              <a:r>
                <a:rPr 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0/1 </a:t>
              </a:r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背包问题</a:t>
              </a:r>
              <a:endPara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1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65455" y="846455"/>
            <a:ext cx="1092073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表格推导</a:t>
            </a:r>
            <a:endParaRPr lang="zh-CN" sz="2400" b="1" dirty="0" smtClean="0">
              <a:sym typeface="+mn-ea"/>
            </a:endParaRPr>
          </a:p>
        </p:txBody>
      </p:sp>
      <p:grpSp>
        <p:nvGrpSpPr>
          <p:cNvPr id="6" name="组合 4"/>
          <p:cNvGrpSpPr/>
          <p:nvPr/>
        </p:nvGrpSpPr>
        <p:grpSpPr>
          <a:xfrm>
            <a:off x="-9525" y="153035"/>
            <a:ext cx="8224520" cy="521970"/>
            <a:chOff x="-30" y="241"/>
            <a:chExt cx="7735" cy="822"/>
          </a:xfrm>
        </p:grpSpPr>
        <p:sp>
          <p:nvSpPr>
            <p:cNvPr id="8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利用动态规划求解 </a:t>
              </a:r>
              <a:r>
                <a:rPr 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0/1 </a:t>
              </a:r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背包问题</a:t>
              </a:r>
              <a:endPara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1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98240" y="2096135"/>
            <a:ext cx="6605905" cy="20612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3200"/>
              <a:t>    0 -inf -inf -inf -inf -inf  -inf</a:t>
            </a:r>
            <a:endParaRPr lang="zh-CN" altLang="en-US" sz="3200"/>
          </a:p>
          <a:p>
            <a:r>
              <a:rPr lang="zh-CN" altLang="en-US" sz="3200"/>
              <a:t>    0 -inf -inf   5   -inf -inf  -inf</a:t>
            </a:r>
            <a:endParaRPr lang="zh-CN" altLang="en-US" sz="3200"/>
          </a:p>
          <a:p>
            <a:r>
              <a:rPr lang="zh-CN" altLang="en-US" sz="3200"/>
              <a:t>    0 -inf    4    5   -inf   9    -inf</a:t>
            </a:r>
            <a:endParaRPr lang="zh-CN" altLang="en-US" sz="3200"/>
          </a:p>
          <a:p>
            <a:r>
              <a:rPr lang="zh-CN" altLang="en-US" sz="3200"/>
              <a:t>    0 -inf    4    5      6    9     10</a:t>
            </a:r>
            <a:endParaRPr lang="zh-CN" altLang="en-US" sz="3200"/>
          </a:p>
        </p:txBody>
      </p:sp>
      <p:grpSp>
        <p:nvGrpSpPr>
          <p:cNvPr id="13" name="组合 12"/>
          <p:cNvGrpSpPr/>
          <p:nvPr/>
        </p:nvGrpSpPr>
        <p:grpSpPr>
          <a:xfrm>
            <a:off x="2886075" y="1240790"/>
            <a:ext cx="6904990" cy="3970020"/>
            <a:chOff x="4545" y="1954"/>
            <a:chExt cx="10874" cy="6252"/>
          </a:xfrm>
        </p:grpSpPr>
        <p:cxnSp>
          <p:nvCxnSpPr>
            <p:cNvPr id="4" name="直接连接符 3"/>
            <p:cNvCxnSpPr/>
            <p:nvPr/>
          </p:nvCxnSpPr>
          <p:spPr>
            <a:xfrm>
              <a:off x="6418" y="1954"/>
              <a:ext cx="0" cy="62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/>
            <p:cNvCxnSpPr/>
            <p:nvPr/>
          </p:nvCxnSpPr>
          <p:spPr>
            <a:xfrm>
              <a:off x="4545" y="3207"/>
              <a:ext cx="1087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文本框 6"/>
          <p:cNvSpPr txBox="1"/>
          <p:nvPr/>
        </p:nvSpPr>
        <p:spPr>
          <a:xfrm>
            <a:off x="465455" y="1707515"/>
            <a:ext cx="2540000" cy="26752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800" b="1" dirty="0" smtClean="0">
                <a:sym typeface="+mn-ea"/>
              </a:rPr>
              <a:t>输入样例</a:t>
            </a:r>
            <a:r>
              <a:rPr lang="zh-CN" sz="2800" dirty="0" smtClean="0">
                <a:sym typeface="+mn-ea"/>
              </a:rPr>
              <a:t>：</a:t>
            </a:r>
            <a:endParaRPr lang="zh-CN" sz="28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 smtClean="0">
                <a:sym typeface="+mn-ea"/>
              </a:rPr>
              <a:t>3 6</a:t>
            </a:r>
            <a:endParaRPr lang="zh-CN" sz="2800" b="1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 smtClean="0">
                <a:sym typeface="+mn-ea"/>
              </a:rPr>
              <a:t>3 5 </a:t>
            </a:r>
            <a:endParaRPr lang="zh-CN" sz="28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 smtClean="0">
                <a:sym typeface="+mn-ea"/>
              </a:rPr>
              <a:t>2 4</a:t>
            </a:r>
            <a:endParaRPr lang="zh-CN" sz="28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800" dirty="0" smtClean="0">
                <a:sym typeface="+mn-ea"/>
              </a:rPr>
              <a:t>4 </a:t>
            </a:r>
            <a:r>
              <a:rPr lang="en-US" altLang="zh-CN" sz="2800" dirty="0" smtClean="0">
                <a:sym typeface="+mn-ea"/>
              </a:rPr>
              <a:t>6</a:t>
            </a:r>
            <a:endParaRPr lang="en-US" altLang="zh-CN" sz="2800" dirty="0" smtClean="0"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932555" y="6033135"/>
            <a:ext cx="63715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/>
              <a:t>注</a:t>
            </a:r>
            <a:r>
              <a:rPr lang="zh-CN" altLang="en-US" sz="2400"/>
              <a:t>：上述表格中 负无穷</a:t>
            </a:r>
            <a:r>
              <a:rPr lang="en-US" altLang="zh-CN" sz="2400"/>
              <a:t> + v[i] </a:t>
            </a:r>
            <a:r>
              <a:rPr lang="zh-CN" altLang="en-US" sz="2400"/>
              <a:t>也标注为 </a:t>
            </a:r>
            <a:r>
              <a:rPr lang="zh-CN" altLang="en-US" sz="2400">
                <a:sym typeface="+mn-ea"/>
              </a:rPr>
              <a:t>负无穷</a:t>
            </a:r>
            <a:endParaRPr lang="en-US" altLang="zh-CN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1785" y="693420"/>
            <a:ext cx="11662410" cy="18637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zh-CN" sz="2400" b="1" dirty="0" smtClean="0">
                <a:sym typeface="+mn-ea"/>
              </a:rPr>
              <a:t>问题描述</a:t>
            </a:r>
            <a:r>
              <a:rPr lang="zh-CN" altLang="zh-CN" sz="2400" dirty="0" smtClean="0">
                <a:sym typeface="+mn-ea"/>
              </a:rPr>
              <a:t>：</a:t>
            </a:r>
            <a:r>
              <a:rPr lang="zh-CN" sz="2400" dirty="0" smtClean="0">
                <a:sym typeface="+mn-ea"/>
              </a:rPr>
              <a:t>给定</a:t>
            </a:r>
            <a:r>
              <a:rPr sz="2400" dirty="0" smtClean="0">
                <a:sym typeface="+mn-ea"/>
              </a:rPr>
              <a:t>一个</a:t>
            </a:r>
            <a:r>
              <a:rPr lang="zh-CN" sz="2400" dirty="0" smtClean="0">
                <a:sym typeface="+mn-ea"/>
              </a:rPr>
              <a:t>最大</a:t>
            </a:r>
            <a:r>
              <a:rPr sz="2400" dirty="0" smtClean="0">
                <a:sym typeface="+mn-ea"/>
              </a:rPr>
              <a:t>承重为 </a:t>
            </a:r>
            <a:r>
              <a:rPr lang="en-US" sz="2400" dirty="0" smtClean="0">
                <a:sym typeface="+mn-ea"/>
              </a:rPr>
              <a:t>m</a:t>
            </a:r>
            <a:r>
              <a:rPr sz="2400" dirty="0" smtClean="0">
                <a:sym typeface="+mn-ea"/>
              </a:rPr>
              <a:t> 的背包和 </a:t>
            </a:r>
            <a:r>
              <a:rPr lang="en-US" sz="2400" dirty="0" smtClean="0">
                <a:sym typeface="+mn-ea"/>
              </a:rPr>
              <a:t>n </a:t>
            </a:r>
            <a:r>
              <a:rPr lang="zh-CN" sz="2400" dirty="0" smtClean="0">
                <a:sym typeface="+mn-ea"/>
              </a:rPr>
              <a:t>个</a:t>
            </a:r>
            <a:r>
              <a:rPr sz="2400" dirty="0" smtClean="0">
                <a:sym typeface="+mn-ea"/>
              </a:rPr>
              <a:t>物品，每</a:t>
            </a:r>
            <a:r>
              <a:rPr lang="zh-CN" sz="2400" dirty="0" smtClean="0">
                <a:sym typeface="+mn-ea"/>
              </a:rPr>
              <a:t>个</a:t>
            </a:r>
            <a:r>
              <a:rPr sz="2400" dirty="0" smtClean="0">
                <a:sym typeface="+mn-ea"/>
              </a:rPr>
              <a:t>物品</a:t>
            </a:r>
            <a:r>
              <a:rPr lang="zh-CN" sz="2400" dirty="0" smtClean="0">
                <a:sym typeface="+mn-ea"/>
              </a:rPr>
              <a:t>都</a:t>
            </a:r>
            <a:r>
              <a:rPr sz="2400" dirty="0" smtClean="0">
                <a:sym typeface="+mn-ea"/>
              </a:rPr>
              <a:t>有重量和价值两个属性</a:t>
            </a:r>
            <a:r>
              <a:rPr lang="zh-CN" sz="2400" dirty="0" smtClean="0">
                <a:sym typeface="+mn-ea"/>
              </a:rPr>
              <a:t>。</a:t>
            </a:r>
            <a:r>
              <a:rPr sz="2400" dirty="0" smtClean="0">
                <a:sym typeface="+mn-ea"/>
              </a:rPr>
              <a:t>问</a:t>
            </a:r>
            <a:r>
              <a:rPr lang="zh-CN" sz="2400" dirty="0" smtClean="0">
                <a:sym typeface="+mn-ea"/>
              </a:rPr>
              <a:t>在</a:t>
            </a:r>
            <a:r>
              <a:rPr lang="zh-CN" sz="2400" b="1" dirty="0" smtClean="0">
                <a:solidFill>
                  <a:srgbClr val="FF0000"/>
                </a:solidFill>
                <a:sym typeface="+mn-ea"/>
              </a:rPr>
              <a:t>恰好</a:t>
            </a:r>
            <a:r>
              <a:rPr lang="zh-CN" sz="2400" dirty="0" smtClean="0">
                <a:sym typeface="+mn-ea"/>
              </a:rPr>
              <a:t>装满</a:t>
            </a:r>
            <a:r>
              <a:rPr sz="2400" dirty="0" smtClean="0">
                <a:sym typeface="+mn-ea"/>
              </a:rPr>
              <a:t>背包</a:t>
            </a:r>
            <a:r>
              <a:rPr lang="zh-CN" sz="2400" dirty="0" smtClean="0">
                <a:sym typeface="+mn-ea"/>
              </a:rPr>
              <a:t>的前提下，如何选择物品装入背包，使得背包内物品的总价值最大。如果无法</a:t>
            </a:r>
            <a:r>
              <a:rPr lang="zh-CN" altLang="en-US" sz="2400" dirty="0" smtClean="0">
                <a:sym typeface="+mn-ea"/>
              </a:rPr>
              <a:t>装满，则输出 </a:t>
            </a:r>
            <a:r>
              <a:rPr lang="en-US" altLang="zh-CN" sz="2400" dirty="0" smtClean="0">
                <a:sym typeface="+mn-ea"/>
              </a:rPr>
              <a:t>-1</a:t>
            </a:r>
            <a:r>
              <a:rPr lang="zh-CN" altLang="en-US" sz="2400" dirty="0" smtClean="0">
                <a:sym typeface="+mn-ea"/>
              </a:rPr>
              <a:t>。</a:t>
            </a:r>
            <a:r>
              <a:rPr lang="zh-CN" sz="2400" dirty="0" smtClean="0">
                <a:sym typeface="+mn-ea"/>
              </a:rPr>
              <a:t>每件物品只能选择装入或不装入背包一次（即 0 或 1 次）。</a:t>
            </a:r>
            <a:endParaRPr lang="en-US" altLang="zh-CN" sz="2400" dirty="0" smtClean="0">
              <a:sym typeface="+mn-ea"/>
            </a:endParaRPr>
          </a:p>
        </p:txBody>
      </p:sp>
      <p:grpSp>
        <p:nvGrpSpPr>
          <p:cNvPr id="4" name="组合 4"/>
          <p:cNvGrpSpPr/>
          <p:nvPr/>
        </p:nvGrpSpPr>
        <p:grpSpPr>
          <a:xfrm>
            <a:off x="-9525" y="107950"/>
            <a:ext cx="8307461" cy="521970"/>
            <a:chOff x="-30" y="170"/>
            <a:chExt cx="9343" cy="822"/>
          </a:xfrm>
        </p:grpSpPr>
        <p:sp>
          <p:nvSpPr>
            <p:cNvPr id="5" name="矩形 3"/>
            <p:cNvSpPr/>
            <p:nvPr/>
          </p:nvSpPr>
          <p:spPr>
            <a:xfrm>
              <a:off x="-30" y="276"/>
              <a:ext cx="3678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文本框 19"/>
            <p:cNvSpPr txBox="1"/>
            <p:nvPr/>
          </p:nvSpPr>
          <p:spPr>
            <a:xfrm>
              <a:off x="4118" y="170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恰好装满型 </a:t>
              </a:r>
              <a:r>
                <a:rPr 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0/1 </a:t>
              </a:r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背包</a:t>
              </a:r>
              <a:endPara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5" name="文本框 21"/>
          <p:cNvSpPr txBox="1"/>
          <p:nvPr/>
        </p:nvSpPr>
        <p:spPr>
          <a:xfrm>
            <a:off x="281305" y="137795"/>
            <a:ext cx="28911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应用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：求</a:t>
            </a:r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最优解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4510" y="2544445"/>
            <a:ext cx="1782445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输入样例</a:t>
            </a:r>
            <a:r>
              <a:rPr lang="en-US" altLang="zh-CN" sz="2400" b="1" dirty="0" smtClean="0">
                <a:sym typeface="+mn-ea"/>
              </a:rPr>
              <a:t>1</a:t>
            </a:r>
            <a:r>
              <a:rPr lang="zh-CN" sz="2400" dirty="0" smtClean="0">
                <a:sym typeface="+mn-ea"/>
              </a:rPr>
              <a:t>：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3 5</a:t>
            </a:r>
            <a:r>
              <a:rPr lang="zh-CN" sz="2400" dirty="0" smtClean="0">
                <a:sym typeface="+mn-ea"/>
              </a:rPr>
              <a:t>  </a:t>
            </a:r>
            <a:endParaRPr lang="zh-CN" sz="2400" b="1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2 6</a:t>
            </a:r>
            <a:endParaRPr lang="en-US" alt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3</a:t>
            </a:r>
            <a:r>
              <a:rPr lang="zh-CN" sz="2400" dirty="0" smtClean="0">
                <a:sym typeface="+mn-ea"/>
              </a:rPr>
              <a:t> </a:t>
            </a:r>
            <a:r>
              <a:rPr lang="en-US" altLang="zh-CN" sz="2400" dirty="0" smtClean="0">
                <a:sym typeface="+mn-ea"/>
              </a:rPr>
              <a:t>10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ym typeface="+mn-ea"/>
              </a:rPr>
              <a:t>5 6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ym typeface="+mn-ea"/>
              </a:rPr>
              <a:t>输出样例</a:t>
            </a:r>
            <a:r>
              <a:rPr lang="en-US" altLang="zh-CN" sz="2400" b="1" dirty="0" smtClean="0">
                <a:sym typeface="+mn-ea"/>
              </a:rPr>
              <a:t>1</a:t>
            </a:r>
            <a:r>
              <a:rPr lang="zh-CN" altLang="en-US" sz="2400" dirty="0" smtClean="0">
                <a:sym typeface="+mn-ea"/>
              </a:rPr>
              <a:t>：</a:t>
            </a:r>
            <a:endParaRPr lang="zh-CN" altLang="en-US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16</a:t>
            </a:r>
            <a:endParaRPr lang="en-US" altLang="zh-CN" sz="2400" dirty="0" smtClean="0"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520190" y="3068955"/>
            <a:ext cx="1003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/>
              <a:t>//n  m</a:t>
            </a:r>
            <a:endParaRPr lang="en-US" altLang="zh-CN" sz="2400"/>
          </a:p>
        </p:txBody>
      </p:sp>
      <p:sp>
        <p:nvSpPr>
          <p:cNvPr id="2" name="文本框 1"/>
          <p:cNvSpPr txBox="1"/>
          <p:nvPr/>
        </p:nvSpPr>
        <p:spPr>
          <a:xfrm>
            <a:off x="2960370" y="2544445"/>
            <a:ext cx="1782445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输入样例</a:t>
            </a:r>
            <a:r>
              <a:rPr lang="en-US" altLang="zh-CN" sz="2400" b="1" dirty="0" smtClean="0">
                <a:sym typeface="+mn-ea"/>
              </a:rPr>
              <a:t>2</a:t>
            </a:r>
            <a:r>
              <a:rPr lang="zh-CN" sz="2400" dirty="0" smtClean="0">
                <a:sym typeface="+mn-ea"/>
              </a:rPr>
              <a:t>：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3 9</a:t>
            </a:r>
            <a:r>
              <a:rPr lang="zh-CN" sz="2400" dirty="0" smtClean="0">
                <a:sym typeface="+mn-ea"/>
              </a:rPr>
              <a:t>  </a:t>
            </a:r>
            <a:endParaRPr lang="zh-CN" sz="2400" b="1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2 6</a:t>
            </a:r>
            <a:endParaRPr lang="en-US" alt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3</a:t>
            </a:r>
            <a:r>
              <a:rPr lang="zh-CN" sz="2400" dirty="0" smtClean="0">
                <a:sym typeface="+mn-ea"/>
              </a:rPr>
              <a:t> </a:t>
            </a:r>
            <a:r>
              <a:rPr lang="en-US" altLang="zh-CN" sz="2400" dirty="0" smtClean="0">
                <a:sym typeface="+mn-ea"/>
              </a:rPr>
              <a:t>10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ym typeface="+mn-ea"/>
              </a:rPr>
              <a:t>5 6</a:t>
            </a:r>
            <a:endParaRPr lang="zh-CN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 smtClean="0">
                <a:sym typeface="+mn-ea"/>
              </a:rPr>
              <a:t>输出样例</a:t>
            </a:r>
            <a:r>
              <a:rPr lang="en-US" altLang="zh-CN" sz="2400" b="1" dirty="0" smtClean="0">
                <a:sym typeface="+mn-ea"/>
              </a:rPr>
              <a:t>2</a:t>
            </a:r>
            <a:r>
              <a:rPr lang="zh-CN" altLang="en-US" sz="2400" dirty="0" smtClean="0">
                <a:sym typeface="+mn-ea"/>
              </a:rPr>
              <a:t>：</a:t>
            </a:r>
            <a:endParaRPr lang="zh-CN" altLang="en-US" sz="2400" dirty="0" smtClean="0">
              <a:sym typeface="+mn-ea"/>
            </a:endParaRPr>
          </a:p>
          <a:p>
            <a:pPr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dirty="0" smtClean="0">
                <a:sym typeface="+mn-ea"/>
              </a:rPr>
              <a:t>-1</a:t>
            </a:r>
            <a:endParaRPr lang="en-US" altLang="zh-CN" sz="2400" dirty="0" smtClean="0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465455" y="1477010"/>
            <a:ext cx="11590020" cy="4892675"/>
          </a:xfrm>
          <a:prstGeom prst="rect">
            <a:avLst/>
          </a:prstGeom>
          <a:noFill/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>
                <a:latin typeface="Consolas" panose="020B0609020204030204" charset="0"/>
                <a:cs typeface="Consolas" panose="020B0609020204030204" charset="0"/>
              </a:rPr>
              <a:t>int dp[N][M];//</a:t>
            </a:r>
            <a:r>
              <a:rPr lang="zh-CN" sz="2400" dirty="0" smtClean="0">
                <a:sym typeface="+mn-ea"/>
              </a:rPr>
              <a:t>考虑前 </a:t>
            </a:r>
            <a:r>
              <a:rPr lang="en-US" altLang="zh-CN" sz="2400" dirty="0" smtClean="0">
                <a:sym typeface="+mn-ea"/>
              </a:rPr>
              <a:t>i </a:t>
            </a:r>
            <a:r>
              <a:rPr lang="zh-CN" altLang="en-US" sz="2400" dirty="0" smtClean="0">
                <a:sym typeface="+mn-ea"/>
              </a:rPr>
              <a:t>件物品，</a:t>
            </a:r>
            <a:r>
              <a:rPr lang="zh-CN" altLang="en-US" sz="2400" b="1" dirty="0" smtClean="0">
                <a:solidFill>
                  <a:srgbClr val="FF0000"/>
                </a:solidFill>
                <a:sym typeface="+mn-ea"/>
              </a:rPr>
              <a:t>恰好</a:t>
            </a:r>
            <a:r>
              <a:rPr lang="zh-CN" altLang="en-US" sz="2400" dirty="0" smtClean="0">
                <a:sym typeface="+mn-ea"/>
              </a:rPr>
              <a:t>放入容量为 </a:t>
            </a:r>
            <a:r>
              <a:rPr lang="en-US" altLang="zh-CN" sz="2400" dirty="0" smtClean="0">
                <a:sym typeface="+mn-ea"/>
              </a:rPr>
              <a:t>j </a:t>
            </a:r>
            <a:r>
              <a:rPr sz="2400" dirty="0" smtClean="0">
                <a:sym typeface="+mn-ea"/>
              </a:rPr>
              <a:t>的</a:t>
            </a:r>
            <a:r>
              <a:rPr lang="zh-CN" sz="2400" dirty="0" smtClean="0">
                <a:sym typeface="+mn-ea"/>
              </a:rPr>
              <a:t>背包，获得的</a:t>
            </a:r>
            <a:r>
              <a:rPr sz="2400" dirty="0" smtClean="0">
                <a:sym typeface="+mn-ea"/>
              </a:rPr>
              <a:t>最大价值</a:t>
            </a:r>
            <a:r>
              <a:rPr lang="zh-CN" sz="2400" dirty="0" smtClean="0">
                <a:sym typeface="+mn-ea"/>
              </a:rPr>
              <a:t>之和。</a:t>
            </a:r>
            <a:r>
              <a:rPr lang="zh-CN" altLang="en-US" sz="2400">
                <a:sym typeface="+mn-ea"/>
              </a:rPr>
              <a:t> 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memset(dp,-0x3f3f3f3f,sizeof(dp));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初始化为</a:t>
            </a: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-INF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，标记所有状态不可达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for (int i = 0; i &lt;= n; i++) dp[i][0] = 0;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特判背包容量为 </a:t>
            </a: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0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for (int i = 1; i &lt;= n; i++)     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for (int j = 1; j &lt;= m; j++) {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if (j &lt; w[i])    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不能选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    dp[i][j] = dp[i - 1][j];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else                  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不想选            选         </a:t>
            </a: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   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		dp[i][j] = max(dp[i - 1][j], dp[i - 1][j - w[i]] + v[i]); 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>
                <a:latin typeface="Consolas" panose="020B0609020204030204" charset="0"/>
                <a:cs typeface="Consolas" panose="020B0609020204030204" charset="0"/>
              </a:rPr>
              <a:t>   }</a:t>
            </a: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Consolas" panose="020B0609020204030204" charset="0"/>
                <a:cs typeface="Consolas" panose="020B0609020204030204" charset="0"/>
              </a:rPr>
              <a:t>if (dp[n][m] &lt; 0) cout &lt;&lt; -1 &lt;&lt; endl;  </a:t>
            </a:r>
            <a:r>
              <a:rPr lang="en-US" sz="2400">
                <a:latin typeface="Consolas" panose="020B0609020204030204" charset="0"/>
                <a:cs typeface="Consolas" panose="020B0609020204030204" charset="0"/>
              </a:rPr>
              <a:t>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状态不可达</a:t>
            </a:r>
            <a:endParaRPr sz="2400">
              <a:latin typeface="Consolas" panose="020B0609020204030204" charset="0"/>
              <a:cs typeface="Consolas" panose="020B060902020403020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2400">
                <a:latin typeface="Consolas" panose="020B0609020204030204" charset="0"/>
                <a:cs typeface="Consolas" panose="020B0609020204030204" charset="0"/>
              </a:rPr>
              <a:t>else cout &lt;&lt; dp[n][m] &lt;&lt; endl;         </a:t>
            </a:r>
            <a:r>
              <a:rPr lang="en-US" sz="2400">
                <a:latin typeface="Consolas" panose="020B0609020204030204" charset="0"/>
                <a:cs typeface="Consolas" panose="020B0609020204030204" charset="0"/>
              </a:rPr>
              <a:t>//</a:t>
            </a:r>
            <a:r>
              <a:rPr lang="zh-CN" altLang="en-US" sz="2400">
                <a:latin typeface="Consolas" panose="020B0609020204030204" charset="0"/>
                <a:cs typeface="Consolas" panose="020B0609020204030204" charset="0"/>
              </a:rPr>
              <a:t>状态定义的好处显而易见</a:t>
            </a:r>
            <a:endParaRPr lang="zh-CN" altLang="en-US" sz="2400">
              <a:latin typeface="Consolas" panose="020B0609020204030204" charset="0"/>
              <a:cs typeface="Consolas" panose="020B060902020403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65455" y="846455"/>
            <a:ext cx="1092073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 dirty="0" smtClean="0">
                <a:sym typeface="+mn-ea"/>
              </a:rPr>
              <a:t>核心代码：</a:t>
            </a:r>
            <a:endParaRPr lang="zh-CN" sz="2400" b="1" dirty="0" smtClean="0">
              <a:sym typeface="+mn-ea"/>
            </a:endParaRPr>
          </a:p>
        </p:txBody>
      </p:sp>
      <p:grpSp>
        <p:nvGrpSpPr>
          <p:cNvPr id="6" name="组合 4"/>
          <p:cNvGrpSpPr/>
          <p:nvPr/>
        </p:nvGrpSpPr>
        <p:grpSpPr>
          <a:xfrm>
            <a:off x="-9525" y="153035"/>
            <a:ext cx="8224520" cy="521970"/>
            <a:chOff x="-30" y="241"/>
            <a:chExt cx="7735" cy="822"/>
          </a:xfrm>
        </p:grpSpPr>
        <p:sp>
          <p:nvSpPr>
            <p:cNvPr id="8" name="矩形 3"/>
            <p:cNvSpPr/>
            <p:nvPr/>
          </p:nvSpPr>
          <p:spPr>
            <a:xfrm>
              <a:off x="-30" y="276"/>
              <a:ext cx="2340" cy="71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19"/>
            <p:cNvSpPr txBox="1"/>
            <p:nvPr/>
          </p:nvSpPr>
          <p:spPr>
            <a:xfrm>
              <a:off x="2510" y="241"/>
              <a:ext cx="5195" cy="822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恰好装满型 </a:t>
              </a:r>
              <a:r>
                <a:rPr 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0/1 </a:t>
              </a:r>
              <a:r>
                <a:rPr lang="zh-CN" altLang="en-US" sz="2800" b="1" dirty="0">
                  <a:solidFill>
                    <a:srgbClr val="454545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背包</a:t>
              </a:r>
              <a:endParaRPr lang="zh-CN" altLang="en-US" sz="2800" b="1" dirty="0">
                <a:solidFill>
                  <a:srgbClr val="45454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endParaRPr>
            </a:p>
          </p:txBody>
        </p:sp>
      </p:grpSp>
      <p:sp>
        <p:nvSpPr>
          <p:cNvPr id="11" name="文本框 21"/>
          <p:cNvSpPr txBox="1"/>
          <p:nvPr/>
        </p:nvSpPr>
        <p:spPr>
          <a:xfrm>
            <a:off x="878840" y="146685"/>
            <a:ext cx="8940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分析</a:t>
            </a:r>
            <a:endParaRPr lang="zh-CN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vortex dir="r"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4399</Words>
  <Application>WPS 演示</Application>
  <PresentationFormat>宽屏</PresentationFormat>
  <Paragraphs>303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宋体</vt:lpstr>
      <vt:lpstr>Wingdings</vt:lpstr>
      <vt:lpstr>黑体</vt:lpstr>
      <vt:lpstr>微软雅黑</vt:lpstr>
      <vt:lpstr>Consolas</vt:lpstr>
      <vt:lpstr>Calibri</vt:lpstr>
      <vt:lpstr>等线</vt:lpstr>
      <vt:lpstr>等线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Windows 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</dc:creator>
  <cp:lastModifiedBy>Administrator</cp:lastModifiedBy>
  <cp:revision>3105</cp:revision>
  <dcterms:created xsi:type="dcterms:W3CDTF">2022-06-05T13:29:00Z</dcterms:created>
  <dcterms:modified xsi:type="dcterms:W3CDTF">2024-08-21T00:52:02Z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2052-10.8.0.5715</vt:lpwstr>
  </property>
  <property fmtid="{D5CDD505-2E9C-101B-9397-08002B2CF9AE}" pid="3" name="ICV">
    <vt:lpwstr>ABDF9C1DBB90421FB4884340F6AE0F48_12</vt:lpwstr>
  </property>
</Properties>
</file>